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69" r:id="rId5"/>
    <p:sldId id="322" r:id="rId6"/>
    <p:sldId id="323" r:id="rId7"/>
    <p:sldId id="324" r:id="rId8"/>
    <p:sldId id="270" r:id="rId9"/>
    <p:sldId id="320" r:id="rId10"/>
    <p:sldId id="321" r:id="rId11"/>
    <p:sldId id="271" r:id="rId12"/>
    <p:sldId id="325" r:id="rId13"/>
    <p:sldId id="326" r:id="rId14"/>
    <p:sldId id="327" r:id="rId15"/>
    <p:sldId id="328" r:id="rId16"/>
    <p:sldId id="329" r:id="rId17"/>
    <p:sldId id="268" r:id="rId18"/>
    <p:sldId id="272" r:id="rId19"/>
    <p:sldId id="330" r:id="rId20"/>
    <p:sldId id="331" r:id="rId21"/>
    <p:sldId id="333" r:id="rId22"/>
    <p:sldId id="332" r:id="rId23"/>
    <p:sldId id="273" r:id="rId24"/>
    <p:sldId id="274" r:id="rId25"/>
    <p:sldId id="335" r:id="rId26"/>
    <p:sldId id="334" r:id="rId27"/>
    <p:sldId id="336" r:id="rId28"/>
    <p:sldId id="275" r:id="rId29"/>
    <p:sldId id="309" r:id="rId30"/>
    <p:sldId id="337" r:id="rId31"/>
    <p:sldId id="338" r:id="rId32"/>
    <p:sldId id="339" r:id="rId33"/>
    <p:sldId id="340" r:id="rId34"/>
    <p:sldId id="278" r:id="rId35"/>
    <p:sldId id="279" r:id="rId36"/>
    <p:sldId id="341" r:id="rId37"/>
    <p:sldId id="342" r:id="rId38"/>
    <p:sldId id="277" r:id="rId39"/>
    <p:sldId id="280" r:id="rId40"/>
    <p:sldId id="343" r:id="rId41"/>
    <p:sldId id="344" r:id="rId42"/>
    <p:sldId id="281" r:id="rId43"/>
    <p:sldId id="282" r:id="rId44"/>
    <p:sldId id="346" r:id="rId45"/>
    <p:sldId id="345" r:id="rId46"/>
    <p:sldId id="347" r:id="rId4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tiris" initials="a" lastIdx="41" clrIdx="0">
    <p:extLst>
      <p:ext uri="{19B8F6BF-5375-455C-9EA6-DF929625EA0E}">
        <p15:presenceInfo xmlns:p15="http://schemas.microsoft.com/office/powerpoint/2012/main" userId="altiri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33"/>
    <a:srgbClr val="FFFFFF"/>
    <a:srgbClr val="FFCCFF"/>
    <a:srgbClr val="000066"/>
    <a:srgbClr val="CC00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72" d="100"/>
          <a:sy n="72" d="100"/>
        </p:scale>
        <p:origin x="66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commentAuthors" Target="commentAuthors.xml"/><Relationship Id="rId8" Type="http://schemas.openxmlformats.org/officeDocument/2006/relationships/slide" Target="slides/slide7.xml"/><Relationship Id="rId51" Type="http://schemas.openxmlformats.org/officeDocument/2006/relationships/theme" Target="theme/theme1.xml"/></Relationships>
</file>

<file path=ppt/media/image1.png>
</file>

<file path=ppt/media/media1.m4a>
</file>

<file path=ppt/media/media10.m4a>
</file>

<file path=ppt/media/media11.m4a>
</file>

<file path=ppt/media/media13.m4a>
</file>

<file path=ppt/media/media14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12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012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213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47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38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514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97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29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787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557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347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FA784-AEF9-45FE-B2AC-C2F1C79E3413}" type="datetimeFigureOut">
              <a:rPr lang="en-US" smtClean="0"/>
              <a:t>6/3/2020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018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4" Type="http://schemas.openxmlformats.org/officeDocument/2006/relationships/image" Target="../media/image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4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4" Type="http://schemas.openxmlformats.org/officeDocument/2006/relationships/image" Target="../media/image1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4" Type="http://schemas.openxmlformats.org/officeDocument/2006/relationships/image" Target="../media/image1.png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Unit 8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2060"/>
                </a:solidFill>
              </a:rPr>
              <a:t>School</a:t>
            </a:r>
          </a:p>
          <a:p>
            <a:r>
              <a:rPr lang="zh-CN" altLang="en-US" sz="3600" dirty="0">
                <a:solidFill>
                  <a:srgbClr val="C00000"/>
                </a:solidFill>
              </a:rPr>
              <a:t>学校</a:t>
            </a:r>
            <a:endParaRPr lang="en-US" sz="3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582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1CA889-DF57-469E-97F9-8210FB6E1D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SCHOOL SYSTEM IN CHINA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56C80830-BEF2-4DBC-9B3E-48721A8962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35372906"/>
              </p:ext>
            </p:extLst>
          </p:nvPr>
        </p:nvGraphicFramePr>
        <p:xfrm>
          <a:off x="954157" y="1258957"/>
          <a:ext cx="9978886" cy="494305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2094657">
                  <a:extLst>
                    <a:ext uri="{9D8B030D-6E8A-4147-A177-3AD203B41FA5}">
                      <a16:colId xmlns:a16="http://schemas.microsoft.com/office/drawing/2014/main" val="465931221"/>
                    </a:ext>
                  </a:extLst>
                </a:gridCol>
                <a:gridCol w="2094657">
                  <a:extLst>
                    <a:ext uri="{9D8B030D-6E8A-4147-A177-3AD203B41FA5}">
                      <a16:colId xmlns:a16="http://schemas.microsoft.com/office/drawing/2014/main" val="4204465842"/>
                    </a:ext>
                  </a:extLst>
                </a:gridCol>
                <a:gridCol w="2894786">
                  <a:extLst>
                    <a:ext uri="{9D8B030D-6E8A-4147-A177-3AD203B41FA5}">
                      <a16:colId xmlns:a16="http://schemas.microsoft.com/office/drawing/2014/main" val="478313734"/>
                    </a:ext>
                  </a:extLst>
                </a:gridCol>
                <a:gridCol w="2894786">
                  <a:extLst>
                    <a:ext uri="{9D8B030D-6E8A-4147-A177-3AD203B41FA5}">
                      <a16:colId xmlns:a16="http://schemas.microsoft.com/office/drawing/2014/main" val="2103658976"/>
                    </a:ext>
                  </a:extLst>
                </a:gridCol>
              </a:tblGrid>
              <a:tr h="604330">
                <a:tc rowSpan="4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大学</a:t>
                      </a: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dàxué</a:t>
                      </a:r>
                      <a:endParaRPr lang="en-US" sz="20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大一</a:t>
                      </a:r>
                      <a:endParaRPr lang="en-US" sz="2400" b="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dà yī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freshman (university)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71625298"/>
                  </a:ext>
                </a:extLst>
              </a:tr>
              <a:tr h="604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大二</a:t>
                      </a: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dà èr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sophomore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64784152"/>
                  </a:ext>
                </a:extLst>
              </a:tr>
              <a:tr h="62558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大三</a:t>
                      </a: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dà sān</a:t>
                      </a:r>
                    </a:p>
                  </a:txBody>
                  <a:tcPr marL="68580" marR="68580" marT="0" marB="0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junior</a:t>
                      </a:r>
                    </a:p>
                  </a:txBody>
                  <a:tcPr marL="68580" marR="68580" marT="0" marB="0"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32008634"/>
                  </a:ext>
                </a:extLst>
              </a:tr>
              <a:tr h="604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大四</a:t>
                      </a: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dà</a:t>
                      </a: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sì</a:t>
                      </a: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senior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1">
                            <a:lumMod val="5000"/>
                            <a:lumOff val="95000"/>
                          </a:schemeClr>
                        </a:gs>
                        <a:gs pos="74000">
                          <a:schemeClr val="accent1">
                            <a:lumMod val="45000"/>
                            <a:lumOff val="55000"/>
                          </a:schemeClr>
                        </a:gs>
                        <a:gs pos="83000">
                          <a:schemeClr val="accent1">
                            <a:lumMod val="45000"/>
                            <a:lumOff val="55000"/>
                          </a:schemeClr>
                        </a:gs>
                        <a:gs pos="100000">
                          <a:schemeClr val="accent1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06145163"/>
                  </a:ext>
                </a:extLst>
              </a:tr>
              <a:tr h="604330">
                <a:tc rowSpan="4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研究生院</a:t>
                      </a: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yánjiūshēng</a:t>
                      </a:r>
                      <a:r>
                        <a:rPr lang="en-US" sz="20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0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yuàn</a:t>
                      </a:r>
                      <a:b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研一</a:t>
                      </a:r>
                      <a:endParaRPr lang="en-US" sz="2400" b="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yányī</a:t>
                      </a: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 rowSpan="3"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 1st year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 2nd year</a:t>
                      </a:r>
                    </a:p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Master 3rd year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84473381"/>
                  </a:ext>
                </a:extLst>
              </a:tr>
              <a:tr h="62558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研二</a:t>
                      </a:r>
                      <a:endParaRPr lang="en-US" sz="2400" b="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yán'èr</a:t>
                      </a: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1856085"/>
                  </a:ext>
                </a:extLst>
              </a:tr>
              <a:tr h="6702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研三</a:t>
                      </a:r>
                      <a:endParaRPr lang="en-US" sz="2400" b="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yán</a:t>
                      </a: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kern="1200" dirty="0" err="1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sān</a:t>
                      </a:r>
                      <a:endParaRPr lang="en-US" sz="2400" b="0" kern="1200" dirty="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73625400"/>
                  </a:ext>
                </a:extLst>
              </a:tr>
              <a:tr h="60433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博士</a:t>
                      </a:r>
                      <a:endParaRPr lang="en-US" sz="2400" b="0" kern="1200">
                        <a:solidFill>
                          <a:schemeClr val="tx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bóshì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>
                          <a:solidFill>
                            <a:schemeClr val="tx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PhD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647500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56952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1E4AE-478D-4876-BCEC-A16CF5378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4075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M1.2: Levels of School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3EAAC-22B6-4C0E-A329-26F90CC55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76086"/>
            <a:ext cx="10515600" cy="4957763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1.2: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An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Dawei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asks Ma Xiaoqing what she plans to do after she graduates from college.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769EB8-9677-423F-9D15-BE55532709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3409441"/>
              </p:ext>
            </p:extLst>
          </p:nvPr>
        </p:nvGraphicFramePr>
        <p:xfrm>
          <a:off x="838200" y="2389441"/>
          <a:ext cx="10515600" cy="348127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96">
                  <a:extLst>
                    <a:ext uri="{9D8B030D-6E8A-4147-A177-3AD203B41FA5}">
                      <a16:colId xmlns:a16="http://schemas.microsoft.com/office/drawing/2014/main" val="3972983188"/>
                    </a:ext>
                  </a:extLst>
                </a:gridCol>
                <a:gridCol w="9246704">
                  <a:extLst>
                    <a:ext uri="{9D8B030D-6E8A-4147-A177-3AD203B41FA5}">
                      <a16:colId xmlns:a16="http://schemas.microsoft.com/office/drawing/2014/main" val="54849605"/>
                    </a:ext>
                  </a:extLst>
                </a:gridCol>
              </a:tblGrid>
              <a:tr h="7513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AD: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小青，你以后有什么打算？</a:t>
                      </a:r>
                      <a:endParaRPr lang="en-US" sz="32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78905774"/>
                  </a:ext>
                </a:extLst>
              </a:tr>
              <a:tr h="13119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我今年就要上大四了，我想考研。如果我考上研究生院，我就去读研。如果没考上，我就找工作。</a:t>
                      </a:r>
                      <a:endParaRPr lang="en-US" sz="3200" b="0" kern="1200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13787334"/>
                  </a:ext>
                </a:extLst>
              </a:tr>
              <a:tr h="7156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AD: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你想不想去留学？</a:t>
                      </a:r>
                      <a:endParaRPr lang="en-US" sz="32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23933453"/>
                  </a:ext>
                </a:extLst>
              </a:tr>
              <a:tr h="702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留学太贵了，我还没想过。</a:t>
                      </a:r>
                      <a:endParaRPr lang="en-US" sz="3200" b="0" kern="1200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47298448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FB720B5-16A3-43F7-AD29-76A957A2E1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883965" y="57227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66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42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你以后有什么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打算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?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99424209"/>
              </p:ext>
            </p:extLst>
          </p:nvPr>
        </p:nvGraphicFramePr>
        <p:xfrm>
          <a:off x="838200" y="1166813"/>
          <a:ext cx="10240617" cy="51206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44687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7195930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去学校上课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跟你一起去看电影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陪妈妈去超市买菜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54338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我打算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下个学期学中文了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我不打算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回家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参加你的婚礼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9274975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在</a:t>
                      </a:r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Bend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上大学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2346593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晚饭做披萨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701039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6525640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我今年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就要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上大四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了</a:t>
            </a:r>
            <a:endParaRPr lang="en-US" dirty="0">
              <a:solidFill>
                <a:srgbClr val="C00000"/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55844189"/>
              </p:ext>
            </p:extLst>
          </p:nvPr>
        </p:nvGraphicFramePr>
        <p:xfrm>
          <a:off x="838200" y="1166813"/>
          <a:ext cx="10515597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8583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2411895">
                  <a:extLst>
                    <a:ext uri="{9D8B030D-6E8A-4147-A177-3AD203B41FA5}">
                      <a16:colId xmlns:a16="http://schemas.microsoft.com/office/drawing/2014/main" val="3175468223"/>
                    </a:ext>
                  </a:extLst>
                </a:gridCol>
                <a:gridCol w="1590261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1951674">
                  <a:extLst>
                    <a:ext uri="{9D8B030D-6E8A-4147-A177-3AD203B41FA5}">
                      <a16:colId xmlns:a16="http://schemas.microsoft.com/office/drawing/2014/main" val="2424861737"/>
                    </a:ext>
                  </a:extLst>
                </a:gridCol>
                <a:gridCol w="2153184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星期二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回家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我妈妈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五点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考中文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我们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明年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就要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上大学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54338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我的学校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下个月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我的狗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下个学期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饿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111864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如果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我考上研究生院，我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就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去读研。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30896346"/>
              </p:ext>
            </p:extLst>
          </p:nvPr>
        </p:nvGraphicFramePr>
        <p:xfrm>
          <a:off x="838200" y="1166813"/>
          <a:ext cx="10515600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14670">
                  <a:extLst>
                    <a:ext uri="{9D8B030D-6E8A-4147-A177-3AD203B41FA5}">
                      <a16:colId xmlns:a16="http://schemas.microsoft.com/office/drawing/2014/main" val="2610194007"/>
                    </a:ext>
                  </a:extLst>
                </a:gridCol>
                <a:gridCol w="3518640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530990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4051300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明天有空，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自己做披萨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我饿了，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看电影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我妈妈不在家，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不用做作业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54338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如果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下个月不上课，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我就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学中国语言和文化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妈妈让我学文科，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</a:t>
                      </a:r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Oregon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的大学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我上大学，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去中国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5159339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我有很多钱，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不工作了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474038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4466667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你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想不想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去留学？</a:t>
            </a:r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9907508"/>
              </p:ext>
            </p:extLst>
          </p:nvPr>
        </p:nvGraphicFramePr>
        <p:xfrm>
          <a:off x="838200" y="1166812"/>
          <a:ext cx="10515600" cy="495459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79643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7735957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</a:tblGrid>
              <a:tr h="825765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去中国学中文？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25765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去别的国家看看那里的文化？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25765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你想不想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这个周末来我家看电影？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25765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上美国最好的大学？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25765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在大学里学文科？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  <a:tr h="825765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读研究生院？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229079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0091351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我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还没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想过。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52680327"/>
              </p:ext>
            </p:extLst>
          </p:nvPr>
        </p:nvGraphicFramePr>
        <p:xfrm>
          <a:off x="838200" y="1166813"/>
          <a:ext cx="10515600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40000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2590800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5384800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去过中国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学过中文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我妈妈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还没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陪妈妈买过菜</a:t>
                      </a:r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54338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我们学校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看过我的男朋友</a:t>
                      </a:r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电影院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自己做过披萨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开门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239282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28364290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9752161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BFFE-42D1-45C2-9B1C-D2FC777DF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009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M2.1: School Subjects _ New Words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6A7F07F-AC25-4A09-AB07-41B03E1DA2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27034089"/>
              </p:ext>
            </p:extLst>
          </p:nvPr>
        </p:nvGraphicFramePr>
        <p:xfrm>
          <a:off x="838200" y="1338663"/>
          <a:ext cx="5270500" cy="3564058"/>
        </p:xfrm>
        <a:graphic>
          <a:graphicData uri="http://schemas.openxmlformats.org/drawingml/2006/table">
            <a:tbl>
              <a:tblPr firstRow="1" firstCol="1" bandRow="1"/>
              <a:tblGrid>
                <a:gridCol w="1215202">
                  <a:extLst>
                    <a:ext uri="{9D8B030D-6E8A-4147-A177-3AD203B41FA5}">
                      <a16:colId xmlns:a16="http://schemas.microsoft.com/office/drawing/2014/main" val="1952033597"/>
                    </a:ext>
                  </a:extLst>
                </a:gridCol>
                <a:gridCol w="1515298">
                  <a:extLst>
                    <a:ext uri="{9D8B030D-6E8A-4147-A177-3AD203B41FA5}">
                      <a16:colId xmlns:a16="http://schemas.microsoft.com/office/drawing/2014/main" val="1089783359"/>
                    </a:ext>
                  </a:extLst>
                </a:gridCol>
                <a:gridCol w="2540000">
                  <a:extLst>
                    <a:ext uri="{9D8B030D-6E8A-4147-A177-3AD203B41FA5}">
                      <a16:colId xmlns:a16="http://schemas.microsoft.com/office/drawing/2014/main" val="967837888"/>
                    </a:ext>
                  </a:extLst>
                </a:gridCol>
              </a:tblGrid>
              <a:tr h="52051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说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shuō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say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42276159"/>
                  </a:ext>
                </a:extLst>
              </a:tr>
              <a:tr h="547356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数学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shùxué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mathematics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6271871"/>
                  </a:ext>
                </a:extLst>
              </a:tr>
              <a:tr h="50694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天才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tiāncái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genius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93734018"/>
                  </a:ext>
                </a:extLst>
              </a:tr>
              <a:tr h="50694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听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tīng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listen to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36688555"/>
                  </a:ext>
                </a:extLst>
              </a:tr>
              <a:tr h="48716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挺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tǐng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very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1231662"/>
                  </a:ext>
                </a:extLst>
              </a:tr>
              <a:tr h="47604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语言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yǔyán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language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71671737"/>
                  </a:ext>
                </a:extLst>
              </a:tr>
              <a:tr h="50694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文化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wénhuà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culture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69163504"/>
                  </a:ext>
                </a:extLst>
              </a:tr>
            </a:tbl>
          </a:graphicData>
        </a:graphic>
      </p:graphicFrame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03360E73-32C5-4309-AE21-06C45C81063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25633759"/>
              </p:ext>
            </p:extLst>
          </p:nvPr>
        </p:nvGraphicFramePr>
        <p:xfrm>
          <a:off x="6311900" y="1338663"/>
          <a:ext cx="5270500" cy="3342656"/>
        </p:xfrm>
        <a:graphic>
          <a:graphicData uri="http://schemas.openxmlformats.org/drawingml/2006/table">
            <a:tbl>
              <a:tblPr firstRow="1" firstCol="1" bandRow="1"/>
              <a:tblGrid>
                <a:gridCol w="1511300">
                  <a:extLst>
                    <a:ext uri="{9D8B030D-6E8A-4147-A177-3AD203B41FA5}">
                      <a16:colId xmlns:a16="http://schemas.microsoft.com/office/drawing/2014/main" val="1331040053"/>
                    </a:ext>
                  </a:extLst>
                </a:gridCol>
                <a:gridCol w="1625600">
                  <a:extLst>
                    <a:ext uri="{9D8B030D-6E8A-4147-A177-3AD203B41FA5}">
                      <a16:colId xmlns:a16="http://schemas.microsoft.com/office/drawing/2014/main" val="1493539337"/>
                    </a:ext>
                  </a:extLst>
                </a:gridCol>
                <a:gridCol w="2133600">
                  <a:extLst>
                    <a:ext uri="{9D8B030D-6E8A-4147-A177-3AD203B41FA5}">
                      <a16:colId xmlns:a16="http://schemas.microsoft.com/office/drawing/2014/main" val="1122468622"/>
                    </a:ext>
                  </a:extLst>
                </a:gridCol>
              </a:tblGrid>
              <a:tr h="52051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选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xuǎn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select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93934973"/>
                  </a:ext>
                </a:extLst>
              </a:tr>
              <a:tr h="547356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文科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wénkē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arts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35436082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这样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zhèyàng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in this way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46765338"/>
                  </a:ext>
                </a:extLst>
              </a:tr>
              <a:tr h="50694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不用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búyòng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no need to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23276181"/>
                  </a:ext>
                </a:extLst>
              </a:tr>
              <a:tr h="48716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数理化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shùlǐhuà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math, physics, chemistry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06379489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8B88482A-9C8C-4820-BDA9-9D5DEA04C59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007100" y="5363817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9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89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14B2-A7CE-4C83-AEF3-61B0F4FC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5049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M2.1: School Subjects_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8C2EB-3D15-45CB-9EE7-A0E9C3EA1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0174"/>
            <a:ext cx="10515600" cy="5116789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2.1: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An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Dawei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and Ma Xiaoqing talk about which subjects they like and dislike.</a:t>
            </a:r>
            <a:endParaRPr lang="en-US" sz="2400" dirty="0">
              <a:solidFill>
                <a:schemeClr val="accent5">
                  <a:lumMod val="50000"/>
                </a:schemeClr>
              </a:solidFill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CB44EF1-7783-446C-B75B-4A111EA012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7178498"/>
              </p:ext>
            </p:extLst>
          </p:nvPr>
        </p:nvGraphicFramePr>
        <p:xfrm>
          <a:off x="838200" y="2088386"/>
          <a:ext cx="10306878" cy="3060363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24331">
                  <a:extLst>
                    <a:ext uri="{9D8B030D-6E8A-4147-A177-3AD203B41FA5}">
                      <a16:colId xmlns:a16="http://schemas.microsoft.com/office/drawing/2014/main" val="254566538"/>
                    </a:ext>
                  </a:extLst>
                </a:gridCol>
                <a:gridCol w="9182547">
                  <a:extLst>
                    <a:ext uri="{9D8B030D-6E8A-4147-A177-3AD203B41FA5}">
                      <a16:colId xmlns:a16="http://schemas.microsoft.com/office/drawing/2014/main" val="2485622894"/>
                    </a:ext>
                  </a:extLst>
                </a:gridCol>
              </a:tblGrid>
              <a:tr h="6069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李明说你是个数学天才。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65208785"/>
                  </a:ext>
                </a:extLst>
              </a:tr>
              <a:tr h="6069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AD: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哪里，你别听他的。我是挺喜欢数学的，不过我也很喜欢语言和文化。你呢？</a:t>
                      </a:r>
                      <a:endParaRPr lang="en-US" sz="31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52901079"/>
                  </a:ext>
                </a:extLst>
              </a:tr>
              <a:tr h="6179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我最怕数学了。所以我选了文科，这样我就不用学数理化了。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93097277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0BBF679-1C13-4755-9C38-59B58B9AAD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86839" y="531039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5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03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我是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挺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喜欢数学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的。</a:t>
            </a:r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3312801"/>
              </p:ext>
            </p:extLst>
          </p:nvPr>
        </p:nvGraphicFramePr>
        <p:xfrm>
          <a:off x="838200" y="1166813"/>
          <a:ext cx="10515599" cy="38404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700130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2400281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2707594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  <a:gridCol w="2707594">
                  <a:extLst>
                    <a:ext uri="{9D8B030D-6E8A-4147-A177-3AD203B41FA5}">
                      <a16:colId xmlns:a16="http://schemas.microsoft.com/office/drawing/2014/main" val="889626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你的</a:t>
                      </a:r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T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恤衫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贵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这家的披萨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挺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好看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的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54338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上大学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累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88580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1611189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863C-2F43-4DAA-8214-58EF3C1B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COMMUNICATION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7C4E2-B52E-4077-81B9-AB9B50F500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94321"/>
            <a:ext cx="10515600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Once I have mastered this unit, I will be able to:</a:t>
            </a:r>
          </a:p>
          <a:p>
            <a:pPr lvl="0"/>
            <a:r>
              <a:rPr lang="en-US" dirty="0">
                <a:solidFill>
                  <a:srgbClr val="002060"/>
                </a:solidFill>
              </a:rPr>
              <a:t>in my own and Chinese culture, identify some elements of a classroom, a school schedule, or levels of school and how they reflect the culture;</a:t>
            </a:r>
          </a:p>
          <a:p>
            <a:pPr lvl="0"/>
            <a:r>
              <a:rPr lang="en-US" dirty="0">
                <a:solidFill>
                  <a:srgbClr val="002060"/>
                </a:solidFill>
              </a:rPr>
              <a:t>exchange school information with others;</a:t>
            </a:r>
          </a:p>
          <a:p>
            <a:pPr lvl="0"/>
            <a:r>
              <a:rPr lang="en-US" dirty="0">
                <a:solidFill>
                  <a:srgbClr val="002060"/>
                </a:solidFill>
              </a:rPr>
              <a:t>describe a student’s daily routine; and</a:t>
            </a:r>
          </a:p>
          <a:p>
            <a:pPr lvl="0"/>
            <a:r>
              <a:rPr lang="en-US" dirty="0">
                <a:solidFill>
                  <a:srgbClr val="002060"/>
                </a:solidFill>
              </a:rPr>
              <a:t>accept/refuse an invitation politely.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011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我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选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了文科。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6511931"/>
              </p:ext>
            </p:extLst>
          </p:nvPr>
        </p:nvGraphicFramePr>
        <p:xfrm>
          <a:off x="838200" y="1166812"/>
          <a:ext cx="10515601" cy="42003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017104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2743200">
                  <a:extLst>
                    <a:ext uri="{9D8B030D-6E8A-4147-A177-3AD203B41FA5}">
                      <a16:colId xmlns:a16="http://schemas.microsoft.com/office/drawing/2014/main" val="2270582335"/>
                    </a:ext>
                  </a:extLst>
                </a:gridCol>
                <a:gridCol w="1419390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5335907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840064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选了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中文课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4006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上个学期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想选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数学课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40064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这个学期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不选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文化课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40064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下个学期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没选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数理化课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40064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电脑课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4021703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这样我就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不用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学数理化了。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615188098"/>
              </p:ext>
            </p:extLst>
          </p:nvPr>
        </p:nvGraphicFramePr>
        <p:xfrm>
          <a:off x="838200" y="1166813"/>
          <a:ext cx="10515600" cy="37895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51991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4094922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4568687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75790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75790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每天做晚饭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75790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我妈妈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常常去超市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75790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我弟弟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做作业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75790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我爸爸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每天去上班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83302790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我选了文科，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这样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我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就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不用学数理化了。</a:t>
            </a:r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47112515"/>
              </p:ext>
            </p:extLst>
          </p:nvPr>
        </p:nvGraphicFramePr>
        <p:xfrm>
          <a:off x="861391" y="1166811"/>
          <a:ext cx="10654746" cy="425332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631096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152939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1749287">
                  <a:extLst>
                    <a:ext uri="{9D8B030D-6E8A-4147-A177-3AD203B41FA5}">
                      <a16:colId xmlns:a16="http://schemas.microsoft.com/office/drawing/2014/main" val="3893199354"/>
                    </a:ext>
                  </a:extLst>
                </a:gridCol>
                <a:gridCol w="662609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  <a:gridCol w="3458815">
                  <a:extLst>
                    <a:ext uri="{9D8B030D-6E8A-4147-A177-3AD203B41FA5}">
                      <a16:colId xmlns:a16="http://schemas.microsoft.com/office/drawing/2014/main" val="3471177021"/>
                    </a:ext>
                  </a:extLst>
                </a:gridCol>
              </a:tblGrid>
              <a:tr h="850665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晚上买披萨吧，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不用做饭了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50665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你去看电影吧，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可以在家看书了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506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你上研究生院吧，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这样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就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不会累了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50665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我选了中文，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妈妈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不用找工作了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506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我做了很多饺子，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可以点中国菜了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8353830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A0A79-ED0E-4D1E-A0A7-E082FCFB7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38621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M2.2: School Subjects _ New Words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1CF865-4942-4433-B1E2-32767E76F1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61320176"/>
              </p:ext>
            </p:extLst>
          </p:nvPr>
        </p:nvGraphicFramePr>
        <p:xfrm>
          <a:off x="838200" y="1139686"/>
          <a:ext cx="8464826" cy="3973003"/>
        </p:xfrm>
        <a:graphic>
          <a:graphicData uri="http://schemas.openxmlformats.org/drawingml/2006/table">
            <a:tbl>
              <a:tblPr firstRow="1" firstCol="1" bandRow="1"/>
              <a:tblGrid>
                <a:gridCol w="2223052">
                  <a:extLst>
                    <a:ext uri="{9D8B030D-6E8A-4147-A177-3AD203B41FA5}">
                      <a16:colId xmlns:a16="http://schemas.microsoft.com/office/drawing/2014/main" val="4023504009"/>
                    </a:ext>
                  </a:extLst>
                </a:gridCol>
                <a:gridCol w="2532617">
                  <a:extLst>
                    <a:ext uri="{9D8B030D-6E8A-4147-A177-3AD203B41FA5}">
                      <a16:colId xmlns:a16="http://schemas.microsoft.com/office/drawing/2014/main" val="2654797205"/>
                    </a:ext>
                  </a:extLst>
                </a:gridCol>
                <a:gridCol w="3709157">
                  <a:extLst>
                    <a:ext uri="{9D8B030D-6E8A-4147-A177-3AD203B41FA5}">
                      <a16:colId xmlns:a16="http://schemas.microsoft.com/office/drawing/2014/main" val="3130982734"/>
                    </a:ext>
                  </a:extLst>
                </a:gridCol>
              </a:tblGrid>
              <a:tr h="4373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越来越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yuè lái yuè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more and more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59841561"/>
                  </a:ext>
                </a:extLst>
              </a:tr>
              <a:tr h="4373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容易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róngyì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easy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01349511"/>
                  </a:ext>
                </a:extLst>
              </a:tr>
              <a:tr h="4373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读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dú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read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66800328"/>
                  </a:ext>
                </a:extLst>
              </a:tr>
              <a:tr h="4373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不过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búguò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but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686641706"/>
                  </a:ext>
                </a:extLst>
              </a:tr>
              <a:tr h="4373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写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xiě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write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62256867"/>
                  </a:ext>
                </a:extLst>
              </a:tr>
              <a:tr h="437322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汉字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hànzì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Chinese characters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04255443"/>
                  </a:ext>
                </a:extLst>
              </a:tr>
              <a:tr h="55924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着急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zháojí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worried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05785982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慢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màn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slow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57242927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C024D5B-88BE-4111-9DE1-7B856DA171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05669" y="529490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2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3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895A4-7051-4529-B2D8-3BCE97466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553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M2.2: School Subjects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3F03B-FCD8-495D-8A28-39905813D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0739"/>
            <a:ext cx="10717696" cy="877818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2.2: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 Xiaoqing asks An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Dawei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how his Chinese class has been going. </a:t>
            </a: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E82E5B5-1A1E-4022-8E21-2B3AF52F3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2094841"/>
              </p:ext>
            </p:extLst>
          </p:nvPr>
        </p:nvGraphicFramePr>
        <p:xfrm>
          <a:off x="886240" y="2063944"/>
          <a:ext cx="10717695" cy="265383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124197">
                  <a:extLst>
                    <a:ext uri="{9D8B030D-6E8A-4147-A177-3AD203B41FA5}">
                      <a16:colId xmlns:a16="http://schemas.microsoft.com/office/drawing/2014/main" val="560778999"/>
                    </a:ext>
                  </a:extLst>
                </a:gridCol>
                <a:gridCol w="9593498">
                  <a:extLst>
                    <a:ext uri="{9D8B030D-6E8A-4147-A177-3AD203B41FA5}">
                      <a16:colId xmlns:a16="http://schemas.microsoft.com/office/drawing/2014/main" val="2490249309"/>
                    </a:ext>
                  </a:extLst>
                </a:gridCol>
              </a:tblGrid>
              <a:tr h="7148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zh-CN" alt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你的中文课怎么样？</a:t>
                      </a:r>
                      <a:endParaRPr lang="en-US" sz="3200" b="0" kern="1200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24413521"/>
                  </a:ext>
                </a:extLst>
              </a:tr>
              <a:tr h="132952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AD: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25000"/>
                        </a:lnSpc>
                      </a:pPr>
                      <a:r>
                        <a:rPr lang="zh-CN" alt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还可以。听和说越来越容易，读也还可以，不过写汉字，对我来说，还是挺难的。</a:t>
                      </a:r>
                      <a:endParaRPr lang="en-US" sz="32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72002157"/>
                  </a:ext>
                </a:extLst>
              </a:tr>
              <a:tr h="60946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别着急，慢慢来。</a:t>
                      </a:r>
                      <a:endParaRPr lang="en-US" sz="3200" b="0" kern="1200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51549144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8147EBC-8675-4AB2-B1D4-6A404EFDE60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8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25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听和说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越来越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容易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762984561"/>
              </p:ext>
            </p:extLst>
          </p:nvPr>
        </p:nvGraphicFramePr>
        <p:xfrm>
          <a:off x="838200" y="1166813"/>
          <a:ext cx="8464826" cy="345819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93577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3035888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2935361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691639"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Bend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忙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691639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越来越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容易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691639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学日文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691639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我弟弟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高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691639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留学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贵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5634530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读也还可以，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不过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写汉字还是挺难的。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75666307"/>
              </p:ext>
            </p:extLst>
          </p:nvPr>
        </p:nvGraphicFramePr>
        <p:xfrm>
          <a:off x="838200" y="1166813"/>
          <a:ext cx="10515600" cy="43858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78287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2252870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3084443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877170">
                <a:tc>
                  <a:txBody>
                    <a:bodyPr/>
                    <a:lstStyle/>
                    <a:p>
                      <a:pPr algn="l"/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学中文有点难，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我觉得还可以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7717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这个菜很辣，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我很喜欢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7717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这本书很好，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有点贵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7717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这家饭馆好吃是好吃，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人太多了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7717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我做的饺子有点难看，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挺好吃的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34382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对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我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来说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，</a:t>
            </a:r>
            <a:r>
              <a:rPr lang="en-US" altLang="zh-CN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(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写汉字）还是挺难的。</a:t>
            </a:r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66438756"/>
              </p:ext>
            </p:extLst>
          </p:nvPr>
        </p:nvGraphicFramePr>
        <p:xfrm>
          <a:off x="838200" y="1166812"/>
          <a:ext cx="10515600" cy="446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3309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5582291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</a:tblGrid>
              <a:tr h="893072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学中文有点难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对我来说，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披萨是最好吃的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对美国人来说，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饺子更好吃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对中国人来说，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开车不太难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看英文电影太难了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92455819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5C9B6-6CEB-4887-9B8C-C42663785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082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M3.1: Class Schedule_ New Words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A3A0579-0D09-42F1-94E1-8F127D0B73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75541598"/>
              </p:ext>
            </p:extLst>
          </p:nvPr>
        </p:nvGraphicFramePr>
        <p:xfrm>
          <a:off x="665922" y="1461686"/>
          <a:ext cx="5430077" cy="4326863"/>
        </p:xfrm>
        <a:graphic>
          <a:graphicData uri="http://schemas.openxmlformats.org/drawingml/2006/table">
            <a:tbl>
              <a:tblPr firstRow="1" firstCol="1" bandRow="1"/>
              <a:tblGrid>
                <a:gridCol w="1133751">
                  <a:extLst>
                    <a:ext uri="{9D8B030D-6E8A-4147-A177-3AD203B41FA5}">
                      <a16:colId xmlns:a16="http://schemas.microsoft.com/office/drawing/2014/main" val="3987041667"/>
                    </a:ext>
                  </a:extLst>
                </a:gridCol>
                <a:gridCol w="1797156">
                  <a:extLst>
                    <a:ext uri="{9D8B030D-6E8A-4147-A177-3AD203B41FA5}">
                      <a16:colId xmlns:a16="http://schemas.microsoft.com/office/drawing/2014/main" val="2151708187"/>
                    </a:ext>
                  </a:extLst>
                </a:gridCol>
                <a:gridCol w="2499170">
                  <a:extLst>
                    <a:ext uri="{9D8B030D-6E8A-4147-A177-3AD203B41FA5}">
                      <a16:colId xmlns:a16="http://schemas.microsoft.com/office/drawing/2014/main" val="2549868767"/>
                    </a:ext>
                  </a:extLst>
                </a:gridCol>
              </a:tblGrid>
              <a:tr h="685165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学期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xuéqī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semester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6444295"/>
                  </a:ext>
                </a:extLst>
              </a:tr>
              <a:tr h="633745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门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mén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[M] for class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25344909"/>
                  </a:ext>
                </a:extLst>
              </a:tr>
              <a:tr h="61195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课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kè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class, course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94815776"/>
                  </a:ext>
                </a:extLst>
              </a:tr>
              <a:tr h="64935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节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jié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[M] period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93836024"/>
                  </a:ext>
                </a:extLst>
              </a:tr>
              <a:tr h="64935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比较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bǐjiào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comparatively 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40773511"/>
                  </a:ext>
                </a:extLst>
              </a:tr>
              <a:tr h="60960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轻松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qīngsōng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relaxing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658842798"/>
                  </a:ext>
                </a:extLst>
              </a:tr>
              <a:tr h="29713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只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zhǐ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only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98704594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19715FE-8056-4A23-A2C6-B353B6AE0F0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19228490"/>
              </p:ext>
            </p:extLst>
          </p:nvPr>
        </p:nvGraphicFramePr>
        <p:xfrm>
          <a:off x="6205330" y="1461687"/>
          <a:ext cx="5430077" cy="3648642"/>
        </p:xfrm>
        <a:graphic>
          <a:graphicData uri="http://schemas.openxmlformats.org/drawingml/2006/table">
            <a:tbl>
              <a:tblPr firstRow="1" firstCol="1" bandRow="1"/>
              <a:tblGrid>
                <a:gridCol w="1133751">
                  <a:extLst>
                    <a:ext uri="{9D8B030D-6E8A-4147-A177-3AD203B41FA5}">
                      <a16:colId xmlns:a16="http://schemas.microsoft.com/office/drawing/2014/main" val="337073830"/>
                    </a:ext>
                  </a:extLst>
                </a:gridCol>
                <a:gridCol w="1797156">
                  <a:extLst>
                    <a:ext uri="{9D8B030D-6E8A-4147-A177-3AD203B41FA5}">
                      <a16:colId xmlns:a16="http://schemas.microsoft.com/office/drawing/2014/main" val="3109146463"/>
                    </a:ext>
                  </a:extLst>
                </a:gridCol>
                <a:gridCol w="2499170">
                  <a:extLst>
                    <a:ext uri="{9D8B030D-6E8A-4147-A177-3AD203B41FA5}">
                      <a16:colId xmlns:a16="http://schemas.microsoft.com/office/drawing/2014/main" val="3131550706"/>
                    </a:ext>
                  </a:extLst>
                </a:gridCol>
              </a:tblGrid>
              <a:tr h="68516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参加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cānjiā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participate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1846041"/>
                  </a:ext>
                </a:extLst>
              </a:tr>
              <a:tr h="633745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游泳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yóuyǒng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swim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33564383"/>
                  </a:ext>
                </a:extLst>
              </a:tr>
              <a:tr h="61195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队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duì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team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41698708"/>
                  </a:ext>
                </a:extLst>
              </a:tr>
              <a:tr h="64935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训练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xùnliàn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training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74370737"/>
                  </a:ext>
                </a:extLst>
              </a:tr>
              <a:tr h="580736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真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zhēn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really, so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85461282"/>
                  </a:ext>
                </a:extLst>
              </a:tr>
              <a:tr h="29713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忙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máng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busy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39640505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5FF671F-06EE-4D54-9049-06EBF82616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123583" y="534950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81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6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840F3-76AD-4FA5-A528-510ED6AEC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058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M3.1: Class Schedule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ACE50-DD40-4C74-A0B0-B58A57111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3184"/>
            <a:ext cx="10515600" cy="60197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3.1: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An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Dawei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and Ma Xiaoqing talk about their class schedule.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D5B666-A43D-4BCB-8576-6D528D601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59090390"/>
              </p:ext>
            </p:extLst>
          </p:nvPr>
        </p:nvGraphicFramePr>
        <p:xfrm>
          <a:off x="967409" y="1715162"/>
          <a:ext cx="9833113" cy="3545952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040407">
                  <a:extLst>
                    <a:ext uri="{9D8B030D-6E8A-4147-A177-3AD203B41FA5}">
                      <a16:colId xmlns:a16="http://schemas.microsoft.com/office/drawing/2014/main" val="1412967722"/>
                    </a:ext>
                  </a:extLst>
                </a:gridCol>
                <a:gridCol w="8792706">
                  <a:extLst>
                    <a:ext uri="{9D8B030D-6E8A-4147-A177-3AD203B41FA5}">
                      <a16:colId xmlns:a16="http://schemas.microsoft.com/office/drawing/2014/main" val="1396273291"/>
                    </a:ext>
                  </a:extLst>
                </a:gridCol>
              </a:tblGrid>
              <a:tr h="75594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AD: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这学期你选了几门课？</a:t>
                      </a:r>
                      <a:endParaRPr lang="en-US" sz="31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95249929"/>
                  </a:ext>
                </a:extLst>
              </a:tr>
              <a:tr h="19716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四门。我一三五都有课，每天上六节。星期二比较轻松，只上一个半小时的课。 星期四我要参加学校游泳队的训练，所以不用上课。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994738375"/>
                  </a:ext>
                </a:extLst>
              </a:tr>
              <a:tr h="8183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AD: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你真忙啊。</a:t>
                      </a:r>
                      <a:endParaRPr lang="en-US" sz="31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91181522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CA02559-41A3-4F44-985C-A5BBB40B23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79165" y="532406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93934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46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83DB1-87D1-45A9-9E41-987AECA95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5368"/>
            <a:ext cx="10515600" cy="8693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M1.1:  Levels of School _ New Words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9EAF8F5-E79E-4536-B903-BA594708E1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0318606"/>
              </p:ext>
            </p:extLst>
          </p:nvPr>
        </p:nvGraphicFramePr>
        <p:xfrm>
          <a:off x="838200" y="1194683"/>
          <a:ext cx="8570842" cy="3901443"/>
        </p:xfrm>
        <a:graphic>
          <a:graphicData uri="http://schemas.openxmlformats.org/drawingml/2006/table">
            <a:tbl>
              <a:tblPr firstRow="1" firstCol="1" bandRow="1"/>
              <a:tblGrid>
                <a:gridCol w="1679713">
                  <a:extLst>
                    <a:ext uri="{9D8B030D-6E8A-4147-A177-3AD203B41FA5}">
                      <a16:colId xmlns:a16="http://schemas.microsoft.com/office/drawing/2014/main" val="154409508"/>
                    </a:ext>
                  </a:extLst>
                </a:gridCol>
                <a:gridCol w="2796209">
                  <a:extLst>
                    <a:ext uri="{9D8B030D-6E8A-4147-A177-3AD203B41FA5}">
                      <a16:colId xmlns:a16="http://schemas.microsoft.com/office/drawing/2014/main" val="1848343298"/>
                    </a:ext>
                  </a:extLst>
                </a:gridCol>
                <a:gridCol w="4094920">
                  <a:extLst>
                    <a:ext uri="{9D8B030D-6E8A-4147-A177-3AD203B41FA5}">
                      <a16:colId xmlns:a16="http://schemas.microsoft.com/office/drawing/2014/main" val="2619419114"/>
                    </a:ext>
                  </a:extLst>
                </a:gridCol>
              </a:tblGrid>
              <a:tr h="55734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上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shàng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attend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4787205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年级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niánjí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grade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19959185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相当于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xiāngdāng yú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is the same as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54722287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高一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gāo</a:t>
                      </a: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yī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first year of high school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97437685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初中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chūzhōng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middle school 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23872460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才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cái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only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16828728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小学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xiǎoxué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elementary school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26489054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8A6E9DC-A7DF-4A82-B790-158AE1482A1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6400" y="541878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20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7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星期二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比较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轻松。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95587901"/>
              </p:ext>
            </p:extLst>
          </p:nvPr>
        </p:nvGraphicFramePr>
        <p:xfrm>
          <a:off x="838200" y="1166812"/>
          <a:ext cx="10515601" cy="446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91609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897359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4526633">
                  <a:extLst>
                    <a:ext uri="{9D8B030D-6E8A-4147-A177-3AD203B41FA5}">
                      <a16:colId xmlns:a16="http://schemas.microsoft.com/office/drawing/2014/main" val="2780679681"/>
                    </a:ext>
                  </a:extLst>
                </a:gridCol>
              </a:tblGrid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我的爸爸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高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这家的热狗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贵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我家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比较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好吃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那件蓝色的衬衫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大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说英文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容易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12524771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latin typeface="+mn-ea"/>
                <a:ea typeface="+mn-ea"/>
              </a:rPr>
              <a:t>（星期二我）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只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上一个半小时的课。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23785265"/>
              </p:ext>
            </p:extLst>
          </p:nvPr>
        </p:nvGraphicFramePr>
        <p:xfrm>
          <a:off x="838200" y="1166812"/>
          <a:ext cx="10515600" cy="446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496339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114245">
                  <a:extLst>
                    <a:ext uri="{9D8B030D-6E8A-4147-A177-3AD203B41FA5}">
                      <a16:colId xmlns:a16="http://schemas.microsoft.com/office/drawing/2014/main" val="3631712096"/>
                    </a:ext>
                  </a:extLst>
                </a:gridCol>
                <a:gridCol w="3905016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</a:tblGrid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我家宠物很少，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学了一个小时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我今天的作业不多，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学了八个月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我学中文的时间不长，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只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有一只狗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我今天很饿，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有星期天休息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她很忙，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吃了一个热狗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7081078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所以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不用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上课。</a:t>
            </a:r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87652220"/>
              </p:ext>
            </p:extLst>
          </p:nvPr>
        </p:nvGraphicFramePr>
        <p:xfrm>
          <a:off x="838200" y="1166812"/>
          <a:ext cx="10515601" cy="476100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191539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524367">
                  <a:extLst>
                    <a:ext uri="{9D8B030D-6E8A-4147-A177-3AD203B41FA5}">
                      <a16:colId xmlns:a16="http://schemas.microsoft.com/office/drawing/2014/main" val="4185202006"/>
                    </a:ext>
                  </a:extLst>
                </a:gridCol>
                <a:gridCol w="3799695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</a:tblGrid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家里还有吃的，这个星期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学数理化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我是学文科的，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去学校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周末休息，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去超市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我吃了晚饭了，你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给我做饭了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如果你想学中文，你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去中国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3049287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你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真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忙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啊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。</a:t>
            </a:r>
            <a:r>
              <a:rPr lang="en-US" dirty="0"/>
              <a:t> 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274318640"/>
              </p:ext>
            </p:extLst>
          </p:nvPr>
        </p:nvGraphicFramePr>
        <p:xfrm>
          <a:off x="838200" y="1166812"/>
          <a:ext cx="10515600" cy="446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933309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5582291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</a:tblGrid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这本书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真难啊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这家的披萨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真容易啊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做作业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真好看啊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你的衣服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真好吃啊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北京烤鸭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真难吃啊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2960581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803BD-91A3-4E59-8959-404C3B213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5370"/>
            <a:ext cx="10515600" cy="814318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M3.2: Class Schedule _ New Words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121390C-7D4C-4E41-8337-142DAEE27F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45520798"/>
              </p:ext>
            </p:extLst>
          </p:nvPr>
        </p:nvGraphicFramePr>
        <p:xfrm>
          <a:off x="838200" y="1484243"/>
          <a:ext cx="7832035" cy="3564835"/>
        </p:xfrm>
        <a:graphic>
          <a:graphicData uri="http://schemas.openxmlformats.org/drawingml/2006/table">
            <a:tbl>
              <a:tblPr firstRow="1" firstCol="1" bandRow="1"/>
              <a:tblGrid>
                <a:gridCol w="2125276">
                  <a:extLst>
                    <a:ext uri="{9D8B030D-6E8A-4147-A177-3AD203B41FA5}">
                      <a16:colId xmlns:a16="http://schemas.microsoft.com/office/drawing/2014/main" val="3471383844"/>
                    </a:ext>
                  </a:extLst>
                </a:gridCol>
                <a:gridCol w="2125276">
                  <a:extLst>
                    <a:ext uri="{9D8B030D-6E8A-4147-A177-3AD203B41FA5}">
                      <a16:colId xmlns:a16="http://schemas.microsoft.com/office/drawing/2014/main" val="212984761"/>
                    </a:ext>
                  </a:extLst>
                </a:gridCol>
                <a:gridCol w="3581483">
                  <a:extLst>
                    <a:ext uri="{9D8B030D-6E8A-4147-A177-3AD203B41FA5}">
                      <a16:colId xmlns:a16="http://schemas.microsoft.com/office/drawing/2014/main" val="3801752556"/>
                    </a:ext>
                  </a:extLst>
                </a:gridCol>
              </a:tblGrid>
              <a:tr h="59634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计算机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jìsuànjī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computer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35171290"/>
                  </a:ext>
                </a:extLst>
              </a:tr>
              <a:tr h="59634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看到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kàn dào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see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55372564"/>
                  </a:ext>
                </a:extLst>
              </a:tr>
              <a:tr h="59634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邮件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yóujiàn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mail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83217029"/>
                  </a:ext>
                </a:extLst>
              </a:tr>
              <a:tr h="64935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取消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qǔxiāo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cancel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09498102"/>
                  </a:ext>
                </a:extLst>
              </a:tr>
              <a:tr h="55659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改到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gǎi dào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change to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97407456"/>
                  </a:ext>
                </a:extLst>
              </a:tr>
              <a:tr h="56984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早晨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zǎochén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early morning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04849161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A99B14C-6F86-4112-9B20-24935E67A46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03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846C8-10EA-4B4A-BF2F-E76DBF090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456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M3.2: Class Schedule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3C730-0DA0-49A8-B2B8-40E7FBC22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8957"/>
            <a:ext cx="10515600" cy="4918006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3.2: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Zhang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Wenshan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asks Li Ming to go to school with him.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8431C9-68C2-4AA0-B8D1-A5C620081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92096447"/>
              </p:ext>
            </p:extLst>
          </p:nvPr>
        </p:nvGraphicFramePr>
        <p:xfrm>
          <a:off x="838200" y="1753338"/>
          <a:ext cx="10341113" cy="18820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38202">
                  <a:extLst>
                    <a:ext uri="{9D8B030D-6E8A-4147-A177-3AD203B41FA5}">
                      <a16:colId xmlns:a16="http://schemas.microsoft.com/office/drawing/2014/main" val="1545023308"/>
                    </a:ext>
                  </a:extLst>
                </a:gridCol>
                <a:gridCol w="8902911">
                  <a:extLst>
                    <a:ext uri="{9D8B030D-6E8A-4147-A177-3AD203B41FA5}">
                      <a16:colId xmlns:a16="http://schemas.microsoft.com/office/drawing/2014/main" val="2964179061"/>
                    </a:ext>
                  </a:extLst>
                </a:gridCol>
              </a:tblGrid>
              <a:tr h="6155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 err="1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ZhW</a:t>
                      </a: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李明，明天计算机课一起走吧？</a:t>
                      </a:r>
                      <a:endParaRPr lang="en-US" sz="32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5470711"/>
                  </a:ext>
                </a:extLst>
              </a:tr>
              <a:tr h="6090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你没看到邮件吗？明天的课取消了，改到周五早晨了。</a:t>
                      </a:r>
                      <a:endParaRPr lang="en-US" sz="3200" b="0" kern="1200" dirty="0">
                        <a:solidFill>
                          <a:srgbClr val="C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971401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ABD80FF-D94A-49D9-B5EE-44848BC8321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03956" y="3671794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018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3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你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没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看到邮件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吗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？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492243236"/>
              </p:ext>
            </p:extLst>
          </p:nvPr>
        </p:nvGraphicFramePr>
        <p:xfrm>
          <a:off x="848139" y="1166812"/>
          <a:ext cx="10505663" cy="446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35256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2545195">
                  <a:extLst>
                    <a:ext uri="{9D8B030D-6E8A-4147-A177-3AD203B41FA5}">
                      <a16:colId xmlns:a16="http://schemas.microsoft.com/office/drawing/2014/main" val="3980923891"/>
                    </a:ext>
                  </a:extLst>
                </a:gridCol>
                <a:gridCol w="2545195">
                  <a:extLst>
                    <a:ext uri="{9D8B030D-6E8A-4147-A177-3AD203B41FA5}">
                      <a16:colId xmlns:a16="http://schemas.microsoft.com/office/drawing/2014/main" val="704171447"/>
                    </a:ext>
                  </a:extLst>
                </a:gridCol>
                <a:gridCol w="2880017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</a:tblGrid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喜欢吃肉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你的学校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会做披萨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你的狗</a:t>
                      </a:r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有哥哥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吗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美国人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包饺子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中国人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0943765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改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到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周五早晨了。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327587068"/>
              </p:ext>
            </p:extLst>
          </p:nvPr>
        </p:nvGraphicFramePr>
        <p:xfrm>
          <a:off x="838200" y="1166812"/>
          <a:ext cx="10515602" cy="446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69974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683026">
                  <a:extLst>
                    <a:ext uri="{9D8B030D-6E8A-4147-A177-3AD203B41FA5}">
                      <a16:colId xmlns:a16="http://schemas.microsoft.com/office/drawing/2014/main" val="3042749398"/>
                    </a:ext>
                  </a:extLst>
                </a:gridCol>
                <a:gridCol w="1166191">
                  <a:extLst>
                    <a:ext uri="{9D8B030D-6E8A-4147-A177-3AD203B41FA5}">
                      <a16:colId xmlns:a16="http://schemas.microsoft.com/office/drawing/2014/main" val="1355690236"/>
                    </a:ext>
                  </a:extLst>
                </a:gridCol>
                <a:gridCol w="4396411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</a:tblGrid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我的课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看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明天了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吃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妈妈做的披萨了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他没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改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到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你说什么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我在学校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买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一只狗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听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你说中文了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508249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2D021-2575-469A-8B2F-331864E0D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25370"/>
            <a:ext cx="10515600" cy="7083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M4.1: Make an Appointment _ New Words</a:t>
            </a:r>
            <a:endParaRPr lang="en-US" sz="3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CC5B36-3A70-48DE-A31E-88ABFA26DD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94239229"/>
              </p:ext>
            </p:extLst>
          </p:nvPr>
        </p:nvGraphicFramePr>
        <p:xfrm>
          <a:off x="841513" y="1245705"/>
          <a:ext cx="9193696" cy="4102270"/>
        </p:xfrm>
        <a:graphic>
          <a:graphicData uri="http://schemas.openxmlformats.org/drawingml/2006/table">
            <a:tbl>
              <a:tblPr firstRow="1" firstCol="1" bandRow="1"/>
              <a:tblGrid>
                <a:gridCol w="1521689">
                  <a:extLst>
                    <a:ext uri="{9D8B030D-6E8A-4147-A177-3AD203B41FA5}">
                      <a16:colId xmlns:a16="http://schemas.microsoft.com/office/drawing/2014/main" val="3694055280"/>
                    </a:ext>
                  </a:extLst>
                </a:gridCol>
                <a:gridCol w="2437397">
                  <a:extLst>
                    <a:ext uri="{9D8B030D-6E8A-4147-A177-3AD203B41FA5}">
                      <a16:colId xmlns:a16="http://schemas.microsoft.com/office/drawing/2014/main" val="4200327111"/>
                    </a:ext>
                  </a:extLst>
                </a:gridCol>
                <a:gridCol w="5234610">
                  <a:extLst>
                    <a:ext uri="{9D8B030D-6E8A-4147-A177-3AD203B41FA5}">
                      <a16:colId xmlns:a16="http://schemas.microsoft.com/office/drawing/2014/main" val="1588950134"/>
                    </a:ext>
                  </a:extLst>
                </a:gridCol>
              </a:tblGrid>
              <a:tr h="50138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导员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dǎoyuán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counselor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1617227"/>
                  </a:ext>
                </a:extLst>
              </a:tr>
              <a:tr h="50138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中文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zhōngwén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Chinese language &amp; literature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81884684"/>
                  </a:ext>
                </a:extLst>
              </a:tr>
              <a:tr h="50138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系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xì 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department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10414911"/>
                  </a:ext>
                </a:extLst>
              </a:tr>
              <a:tr h="50138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事儿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shì’er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matter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3737455"/>
                  </a:ext>
                </a:extLst>
              </a:tr>
              <a:tr h="50138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聊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liáo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chat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58161884"/>
                  </a:ext>
                </a:extLst>
              </a:tr>
              <a:tr h="50138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下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xià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next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0792386"/>
                  </a:ext>
                </a:extLst>
              </a:tr>
              <a:tr h="54831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找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zhǎo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look for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528208535"/>
                  </a:ext>
                </a:extLst>
              </a:tr>
              <a:tr h="545652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办公室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bàngōngshì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office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490861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8045922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B0554-19D5-47E4-9A09-6CB2B3D63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781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M4.1: Make an Appointment _ Text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BCDDB-90AD-439F-8C84-EBF995292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40"/>
            <a:ext cx="10515600" cy="636103"/>
          </a:xfrm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4.1: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Ma Xiaoqing calls her counselor to make an appointment.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D964130-0CAD-409E-A47A-19954973AB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62587262"/>
              </p:ext>
            </p:extLst>
          </p:nvPr>
        </p:nvGraphicFramePr>
        <p:xfrm>
          <a:off x="838200" y="1789043"/>
          <a:ext cx="10807148" cy="46645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24322">
                  <a:extLst>
                    <a:ext uri="{9D8B030D-6E8A-4147-A177-3AD203B41FA5}">
                      <a16:colId xmlns:a16="http://schemas.microsoft.com/office/drawing/2014/main" val="2702686739"/>
                    </a:ext>
                  </a:extLst>
                </a:gridCol>
                <a:gridCol w="9282826">
                  <a:extLst>
                    <a:ext uri="{9D8B030D-6E8A-4147-A177-3AD203B41FA5}">
                      <a16:colId xmlns:a16="http://schemas.microsoft.com/office/drawing/2014/main" val="1987086730"/>
                    </a:ext>
                  </a:extLst>
                </a:gridCol>
              </a:tblGrid>
              <a:tr h="5565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导员，您好，我是中文系的马小青。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88817704"/>
                  </a:ext>
                </a:extLst>
              </a:tr>
              <a:tr h="57580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C: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小青，你好，你有事儿吗？</a:t>
                      </a:r>
                      <a:endParaRPr lang="en-US" sz="31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25521135"/>
                  </a:ext>
                </a:extLst>
              </a:tr>
              <a:tr h="58309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我想跟您聊聊考研的事儿，您什么时候有空？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71089737"/>
                  </a:ext>
                </a:extLst>
              </a:tr>
              <a:tr h="6213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C: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我这个星期很忙，下周一上午十点可以吗？</a:t>
                      </a:r>
                      <a:endParaRPr lang="en-US" sz="31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523094255"/>
                  </a:ext>
                </a:extLst>
              </a:tr>
              <a:tr h="57138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可以，我去哪儿找您？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62012290"/>
                  </a:ext>
                </a:extLst>
              </a:tr>
              <a:tr h="51683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C: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你来我办公室吧。</a:t>
                      </a:r>
                      <a:endParaRPr lang="en-US" sz="31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104580620"/>
                  </a:ext>
                </a:extLst>
              </a:tr>
              <a:tr h="46978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好的，下周一见。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42018625"/>
                  </a:ext>
                </a:extLst>
              </a:tr>
              <a:tr h="62130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C: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下周一见。</a:t>
                      </a:r>
                      <a:endParaRPr lang="en-US" sz="31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7429805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66988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F709-AA9F-476B-A714-F93E759BB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7327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M1.1: </a:t>
            </a:r>
            <a:r>
              <a:rPr lang="en-US" altLang="zh-CN" dirty="0">
                <a:solidFill>
                  <a:srgbClr val="C00000"/>
                </a:solidFill>
              </a:rPr>
              <a:t>Levels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of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altLang="zh-CN" dirty="0">
                <a:solidFill>
                  <a:srgbClr val="C00000"/>
                </a:solidFill>
              </a:rPr>
              <a:t>School</a:t>
            </a:r>
            <a:r>
              <a:rPr lang="zh-CN" altLang="en-US" dirty="0">
                <a:solidFill>
                  <a:srgbClr val="C00000"/>
                </a:solidFill>
              </a:rPr>
              <a:t> </a:t>
            </a:r>
            <a:r>
              <a:rPr lang="en-US" dirty="0">
                <a:solidFill>
                  <a:srgbClr val="C00000"/>
                </a:solidFill>
              </a:rPr>
              <a:t>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D32A9-31C9-4F18-B018-09F9052D9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99930"/>
            <a:ext cx="10515600" cy="4944511"/>
          </a:xfrm>
        </p:spPr>
        <p:txBody>
          <a:bodyPr/>
          <a:lstStyle/>
          <a:p>
            <a:pPr marL="0" indent="0"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1.1: </a:t>
            </a:r>
            <a:r>
              <a:rPr lang="en-US" sz="2400" dirty="0">
                <a:solidFill>
                  <a:srgbClr val="00206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Ma Xiaoqing and An </a:t>
            </a:r>
            <a:r>
              <a:rPr lang="en-US" sz="2400" dirty="0" err="1">
                <a:solidFill>
                  <a:srgbClr val="00206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Dawei</a:t>
            </a:r>
            <a:r>
              <a:rPr lang="en-US" sz="2400" dirty="0">
                <a:solidFill>
                  <a:srgbClr val="00206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 talk about their siblings’ schooling.</a:t>
            </a: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86419CA-A122-45CA-AFC1-DE547BCF0B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33903349"/>
              </p:ext>
            </p:extLst>
          </p:nvPr>
        </p:nvGraphicFramePr>
        <p:xfrm>
          <a:off x="838200" y="1746892"/>
          <a:ext cx="10810461" cy="285161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6556">
                  <a:extLst>
                    <a:ext uri="{9D8B030D-6E8A-4147-A177-3AD203B41FA5}">
                      <a16:colId xmlns:a16="http://schemas.microsoft.com/office/drawing/2014/main" val="2942274489"/>
                    </a:ext>
                  </a:extLst>
                </a:gridCol>
                <a:gridCol w="9703905">
                  <a:extLst>
                    <a:ext uri="{9D8B030D-6E8A-4147-A177-3AD203B41FA5}">
                      <a16:colId xmlns:a16="http://schemas.microsoft.com/office/drawing/2014/main" val="2815134514"/>
                    </a:ext>
                  </a:extLst>
                </a:gridCol>
              </a:tblGrid>
              <a:tr h="757769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大为，你妹妹上几年级了？</a:t>
                      </a:r>
                      <a:endParaRPr lang="en-US" sz="3200" b="0" kern="1200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29686198"/>
                  </a:ext>
                </a:extLst>
              </a:tr>
              <a:tr h="606993"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AD: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200" b="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她上十年级了，相当于中国的高一。你弟弟呢？他上初中了吗？</a:t>
                      </a:r>
                      <a:endParaRPr lang="en-US" sz="32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21316483"/>
                  </a:ext>
                </a:extLst>
              </a:tr>
              <a:tr h="78320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没有，他才上小学五年级。</a:t>
                      </a:r>
                      <a:endParaRPr lang="en-US" sz="3200" b="0" kern="1200" dirty="0">
                        <a:solidFill>
                          <a:srgbClr val="C00000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77306127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8F9C7F9-7C9D-4CC9-A068-3D5F9922802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39409" y="502850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95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6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我想跟您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聊聊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考研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的事儿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。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578526646"/>
              </p:ext>
            </p:extLst>
          </p:nvPr>
        </p:nvGraphicFramePr>
        <p:xfrm>
          <a:off x="848139" y="1166812"/>
          <a:ext cx="10505661" cy="4465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822713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351722">
                  <a:extLst>
                    <a:ext uri="{9D8B030D-6E8A-4147-A177-3AD203B41FA5}">
                      <a16:colId xmlns:a16="http://schemas.microsoft.com/office/drawing/2014/main" val="1685420308"/>
                    </a:ext>
                  </a:extLst>
                </a:gridCol>
                <a:gridCol w="3451209">
                  <a:extLst>
                    <a:ext uri="{9D8B030D-6E8A-4147-A177-3AD203B41FA5}">
                      <a16:colId xmlns:a16="http://schemas.microsoft.com/office/drawing/2014/main" val="3980923891"/>
                    </a:ext>
                  </a:extLst>
                </a:gridCol>
                <a:gridCol w="2880017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</a:tblGrid>
              <a:tr h="893072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选中文课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我想跟妈妈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上大学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我想跟爸爸</a:t>
                      </a:r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聊聊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学文科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的事儿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我想跟老师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学数理化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93072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我想跟朋友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留学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00445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下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周一见。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58467786"/>
              </p:ext>
            </p:extLst>
          </p:nvPr>
        </p:nvGraphicFramePr>
        <p:xfrm>
          <a:off x="848138" y="1166812"/>
          <a:ext cx="8693427" cy="5048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77534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860370">
                  <a:extLst>
                    <a:ext uri="{9D8B030D-6E8A-4147-A177-3AD203B41FA5}">
                      <a16:colId xmlns:a16="http://schemas.microsoft.com/office/drawing/2014/main" val="3980923891"/>
                    </a:ext>
                  </a:extLst>
                </a:gridCol>
                <a:gridCol w="5955523">
                  <a:extLst>
                    <a:ext uri="{9D8B030D-6E8A-4147-A177-3AD203B41FA5}">
                      <a16:colId xmlns:a16="http://schemas.microsoft.com/office/drawing/2014/main" val="704171447"/>
                    </a:ext>
                  </a:extLst>
                </a:gridCol>
              </a:tblGrid>
              <a:tr h="84141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我要考中文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周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我考了中文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个星期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我要选中文课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下</a:t>
                      </a:r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个学期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我选了中文课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个月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我要去游泳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我没去游泳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2799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92025584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497D-7698-490F-A706-D12835F7D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03" y="381346"/>
            <a:ext cx="10197548" cy="6420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M4.2: Make an Appointment _ New Words</a:t>
            </a:r>
            <a:endParaRPr lang="en-US" sz="3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1845F5-1EBA-4C56-A42B-F15051B13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12308338"/>
              </p:ext>
            </p:extLst>
          </p:nvPr>
        </p:nvGraphicFramePr>
        <p:xfrm>
          <a:off x="826603" y="1182411"/>
          <a:ext cx="8133521" cy="1734192"/>
        </p:xfrm>
        <a:graphic>
          <a:graphicData uri="http://schemas.openxmlformats.org/drawingml/2006/table">
            <a:tbl>
              <a:tblPr firstRow="1" firstCol="1" bandRow="1"/>
              <a:tblGrid>
                <a:gridCol w="1665558">
                  <a:extLst>
                    <a:ext uri="{9D8B030D-6E8A-4147-A177-3AD203B41FA5}">
                      <a16:colId xmlns:a16="http://schemas.microsoft.com/office/drawing/2014/main" val="793002320"/>
                    </a:ext>
                  </a:extLst>
                </a:gridCol>
                <a:gridCol w="2136942">
                  <a:extLst>
                    <a:ext uri="{9D8B030D-6E8A-4147-A177-3AD203B41FA5}">
                      <a16:colId xmlns:a16="http://schemas.microsoft.com/office/drawing/2014/main" val="292465103"/>
                    </a:ext>
                  </a:extLst>
                </a:gridCol>
                <a:gridCol w="4331021">
                  <a:extLst>
                    <a:ext uri="{9D8B030D-6E8A-4147-A177-3AD203B41FA5}">
                      <a16:colId xmlns:a16="http://schemas.microsoft.com/office/drawing/2014/main" val="835163185"/>
                    </a:ext>
                  </a:extLst>
                </a:gridCol>
              </a:tblGrid>
              <a:tr h="5486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会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huì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will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6877186"/>
                  </a:ext>
                </a:extLst>
              </a:tr>
              <a:tr h="63685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下次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xià cì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next time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86915285"/>
                  </a:ext>
                </a:extLst>
              </a:tr>
              <a:tr h="5486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约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yuē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invite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35863573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EFB14D1-276D-4EA6-B3FA-FBC94B96B4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31242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7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1287D-5B52-4CFD-B4C7-1D72FB0F6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456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M4.2: Make an Appointment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F84EC-42E1-477D-BCD3-52CA1FB86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1965"/>
            <a:ext cx="10515600" cy="4864998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4.2: 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Zhang </a:t>
            </a:r>
            <a:r>
              <a:rPr lang="en-US" dirty="0" err="1">
                <a:solidFill>
                  <a:schemeClr val="accent5">
                    <a:lumMod val="50000"/>
                  </a:schemeClr>
                </a:solidFill>
              </a:rPr>
              <a:t>Wenshan</a:t>
            </a:r>
            <a:r>
              <a:rPr lang="en-US" dirty="0">
                <a:solidFill>
                  <a:schemeClr val="accent5">
                    <a:lumMod val="50000"/>
                  </a:schemeClr>
                </a:solidFill>
              </a:rPr>
              <a:t> invites Ma Xiaoqing to watch a movie.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39D9C50-7D1B-4901-8344-A92B20A63E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13165487"/>
              </p:ext>
            </p:extLst>
          </p:nvPr>
        </p:nvGraphicFramePr>
        <p:xfrm>
          <a:off x="1077843" y="1846101"/>
          <a:ext cx="9841948" cy="3574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83268">
                  <a:extLst>
                    <a:ext uri="{9D8B030D-6E8A-4147-A177-3AD203B41FA5}">
                      <a16:colId xmlns:a16="http://schemas.microsoft.com/office/drawing/2014/main" val="1393260810"/>
                    </a:ext>
                  </a:extLst>
                </a:gridCol>
                <a:gridCol w="8258680">
                  <a:extLst>
                    <a:ext uri="{9D8B030D-6E8A-4147-A177-3AD203B41FA5}">
                      <a16:colId xmlns:a16="http://schemas.microsoft.com/office/drawing/2014/main" val="1309760456"/>
                    </a:ext>
                  </a:extLst>
                </a:gridCol>
              </a:tblGrid>
              <a:tr h="7169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 err="1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ZhW</a:t>
                      </a: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小青，周四有空吗？我想请你看电影。</a:t>
                      </a:r>
                      <a:endParaRPr lang="en-US" sz="32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49749193"/>
                  </a:ext>
                </a:extLst>
              </a:tr>
              <a:tr h="7054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rgbClr val="C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我周四要训练，十点到四点，没有时间。</a:t>
                      </a:r>
                      <a:endParaRPr lang="en-US" sz="3200" b="0" kern="1200" dirty="0">
                        <a:solidFill>
                          <a:srgbClr val="C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4369488"/>
                  </a:ext>
                </a:extLst>
              </a:tr>
              <a:tr h="7262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 err="1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ZhW</a:t>
                      </a: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晚上呢？</a:t>
                      </a:r>
                      <a:endParaRPr lang="en-US" sz="32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21254793"/>
                  </a:ext>
                </a:extLst>
              </a:tr>
              <a:tr h="712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rgbClr val="C00000"/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训练以后，我会很累，晚上我想好好休息。</a:t>
                      </a:r>
                      <a:endParaRPr lang="en-US" sz="3200" b="0" kern="1200" dirty="0">
                        <a:solidFill>
                          <a:srgbClr val="C00000"/>
                        </a:solidFill>
                        <a:effectLst/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39405610"/>
                  </a:ext>
                </a:extLst>
              </a:tr>
              <a:tr h="712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 err="1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ZhW</a:t>
                      </a:r>
                      <a:r>
                        <a:rPr lang="en-US" sz="31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b="0" kern="1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+mn-ea"/>
                          <a:ea typeface="+mn-ea"/>
                          <a:cs typeface="+mn-cs"/>
                        </a:rPr>
                        <a:t>那好吧，我下次约你。</a:t>
                      </a:r>
                      <a:endParaRPr lang="en-US" sz="3200" b="0" kern="1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+mn-ea"/>
                        <a:ea typeface="+mn-ea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6821342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C1B5ED9-E290-48B9-B610-C18AB73C71C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36208" y="564947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81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36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训练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以后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，我会很累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</a:rPr>
              <a:t>。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99134490"/>
              </p:ext>
            </p:extLst>
          </p:nvPr>
        </p:nvGraphicFramePr>
        <p:xfrm>
          <a:off x="848138" y="1166812"/>
          <a:ext cx="9846364" cy="5048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42053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921566">
                  <a:extLst>
                    <a:ext uri="{9D8B030D-6E8A-4147-A177-3AD203B41FA5}">
                      <a16:colId xmlns:a16="http://schemas.microsoft.com/office/drawing/2014/main" val="3980923891"/>
                    </a:ext>
                  </a:extLst>
                </a:gridCol>
                <a:gridCol w="6082745">
                  <a:extLst>
                    <a:ext uri="{9D8B030D-6E8A-4147-A177-3AD203B41FA5}">
                      <a16:colId xmlns:a16="http://schemas.microsoft.com/office/drawing/2014/main" val="704171447"/>
                    </a:ext>
                  </a:extLst>
                </a:gridCol>
              </a:tblGrid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下课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我不想做作业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晚饭</a:t>
                      </a:r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我要去看电影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以后，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我想去中国留学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上高中</a:t>
                      </a:r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我可以开车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16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岁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学了中文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我没吃别的东西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2799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9539680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训练以后，我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会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很累。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42940922"/>
              </p:ext>
            </p:extLst>
          </p:nvPr>
        </p:nvGraphicFramePr>
        <p:xfrm>
          <a:off x="848138" y="1166812"/>
          <a:ext cx="10031897" cy="5048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59966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522409">
                  <a:extLst>
                    <a:ext uri="{9D8B030D-6E8A-4147-A177-3AD203B41FA5}">
                      <a16:colId xmlns:a16="http://schemas.microsoft.com/office/drawing/2014/main" val="2991413214"/>
                    </a:ext>
                  </a:extLst>
                </a:gridCol>
                <a:gridCol w="4149522">
                  <a:extLst>
                    <a:ext uri="{9D8B030D-6E8A-4147-A177-3AD203B41FA5}">
                      <a16:colId xmlns:a16="http://schemas.microsoft.com/office/drawing/2014/main" val="704171447"/>
                    </a:ext>
                  </a:extLst>
                </a:gridCol>
              </a:tblGrid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我下课以后，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做作业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我吃了晚饭，</a:t>
                      </a:r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去看电影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明年我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会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去留学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16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岁以后，我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自己开车去上学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说一点中文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我不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俄语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0127998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08001936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我</a:t>
            </a:r>
            <a:r>
              <a:rPr lang="zh-CN" altLang="en-US" dirty="0">
                <a:solidFill>
                  <a:srgbClr val="C00000"/>
                </a:solidFill>
                <a:latin typeface="+mn-ea"/>
                <a:ea typeface="+mn-ea"/>
              </a:rPr>
              <a:t>下次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+mn-ea"/>
                <a:ea typeface="+mn-ea"/>
              </a:rPr>
              <a:t>约你。</a:t>
            </a:r>
            <a:endParaRPr lang="en-US" dirty="0">
              <a:solidFill>
                <a:schemeClr val="accent5">
                  <a:lumMod val="50000"/>
                </a:schemeClr>
              </a:solidFill>
              <a:latin typeface="+mn-ea"/>
              <a:ea typeface="+mn-ea"/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37819314"/>
              </p:ext>
            </p:extLst>
          </p:nvPr>
        </p:nvGraphicFramePr>
        <p:xfrm>
          <a:off x="848138" y="1166812"/>
          <a:ext cx="10031897" cy="420705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59966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1522409">
                  <a:extLst>
                    <a:ext uri="{9D8B030D-6E8A-4147-A177-3AD203B41FA5}">
                      <a16:colId xmlns:a16="http://schemas.microsoft.com/office/drawing/2014/main" val="2991413214"/>
                    </a:ext>
                  </a:extLst>
                </a:gridCol>
                <a:gridCol w="4149522">
                  <a:extLst>
                    <a:ext uri="{9D8B030D-6E8A-4147-A177-3AD203B41FA5}">
                      <a16:colId xmlns:a16="http://schemas.microsoft.com/office/drawing/2014/main" val="704171447"/>
                    </a:ext>
                  </a:extLst>
                </a:gridCol>
              </a:tblGrid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今天我没有空，我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再去看电影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kern="1200" dirty="0">
                          <a:solidFill>
                            <a:schemeClr val="tx1"/>
                          </a:solidFill>
                          <a:latin typeface="+mn-ea"/>
                          <a:ea typeface="+mn-ea"/>
                          <a:cs typeface="+mn-cs"/>
                        </a:rPr>
                        <a:t>我得做作业，</a:t>
                      </a:r>
                      <a:endParaRPr lang="en-US" sz="3600" b="0" kern="1200" dirty="0">
                        <a:solidFill>
                          <a:schemeClr val="tx1"/>
                        </a:solidFill>
                        <a:latin typeface="+mn-ea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再陪你去买菜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我想吃饺子，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下次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再吃烤鸭吧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我太累了，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再做披萨吧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84141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家里没有肉了，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再说吧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989849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她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上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十年级了。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04499452"/>
              </p:ext>
            </p:extLst>
          </p:nvPr>
        </p:nvGraphicFramePr>
        <p:xfrm>
          <a:off x="838200" y="1166813"/>
          <a:ext cx="8120271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88513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2815879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2815879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598874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高一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598874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你弟弟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大一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598874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你明年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研究生院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598874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我不想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大学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598874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他没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初中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0839147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 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十年级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相当于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中国的高一。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691476729"/>
              </p:ext>
            </p:extLst>
          </p:nvPr>
        </p:nvGraphicFramePr>
        <p:xfrm>
          <a:off x="838200" y="1166812"/>
          <a:ext cx="7934739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31655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2751542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2751542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63333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一百美元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七年级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63333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初一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相当于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710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元人民币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63333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一英寸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3.3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厘米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633330"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5.6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英尺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米</a:t>
                      </a:r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68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633330"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120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斤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130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磅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0278726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461E09-CE54-4AD7-99AF-22597175B7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/>
              <a:t>Drill: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他</a:t>
            </a:r>
            <a:r>
              <a:rPr lang="zh-CN" altLang="en-US" dirty="0">
                <a:solidFill>
                  <a:srgbClr val="C00000"/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才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Arial" panose="020B0604020202020204" pitchFamily="34" charset="0"/>
                <a:ea typeface="DengXian" panose="02010600030101010101" pitchFamily="2" charset="-122"/>
                <a:cs typeface="Arial" panose="020B0604020202020204" pitchFamily="34" charset="0"/>
              </a:rPr>
              <a:t>上小学五年级。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1CA19B24-465E-4B8D-8527-039A3EA1095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07204703"/>
              </p:ext>
            </p:extLst>
          </p:nvPr>
        </p:nvGraphicFramePr>
        <p:xfrm>
          <a:off x="838200" y="1166813"/>
          <a:ext cx="10515600" cy="32004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4270">
                  <a:extLst>
                    <a:ext uri="{9D8B030D-6E8A-4147-A177-3AD203B41FA5}">
                      <a16:colId xmlns:a16="http://schemas.microsoft.com/office/drawing/2014/main" val="2721441939"/>
                    </a:ext>
                  </a:extLst>
                </a:gridCol>
                <a:gridCol w="4844819">
                  <a:extLst>
                    <a:ext uri="{9D8B030D-6E8A-4147-A177-3AD203B41FA5}">
                      <a16:colId xmlns:a16="http://schemas.microsoft.com/office/drawing/2014/main" val="4240646904"/>
                    </a:ext>
                  </a:extLst>
                </a:gridCol>
                <a:gridCol w="3646511">
                  <a:extLst>
                    <a:ext uri="{9D8B030D-6E8A-4147-A177-3AD203B41FA5}">
                      <a16:colId xmlns:a16="http://schemas.microsoft.com/office/drawing/2014/main" val="15206550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上初中，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还不能开车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415225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我才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14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岁，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还没学过化学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4904210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你才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20</a:t>
                      </a:r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岁，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不可以喝酒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25650789"/>
                  </a:ext>
                </a:extLst>
              </a:tr>
              <a:tr h="54338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学了八个月中文，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看不懂中文电影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8001670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吃了一个包子，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>
                          <a:solidFill>
                            <a:schemeClr val="tx1"/>
                          </a:solidFill>
                          <a:latin typeface="+mn-ea"/>
                          <a:ea typeface="+mn-ea"/>
                        </a:rPr>
                        <a:t>还是很饿</a:t>
                      </a:r>
                      <a:endParaRPr lang="en-US" sz="3600" b="0" dirty="0">
                        <a:solidFill>
                          <a:schemeClr val="tx1"/>
                        </a:solidFill>
                        <a:latin typeface="+mn-ea"/>
                        <a:ea typeface="+mn-ea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6871986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78733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6DECD-4720-4B99-8B5F-7A73A3F0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082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M1.2: Levels of School _ New Words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EBD6FEA-A0B5-48F7-83E2-740527460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41409874"/>
              </p:ext>
            </p:extLst>
          </p:nvPr>
        </p:nvGraphicFramePr>
        <p:xfrm>
          <a:off x="838200" y="1351721"/>
          <a:ext cx="9670773" cy="4643944"/>
        </p:xfrm>
        <a:graphic>
          <a:graphicData uri="http://schemas.openxmlformats.org/drawingml/2006/table">
            <a:tbl>
              <a:tblPr firstRow="1" firstCol="1" bandRow="1"/>
              <a:tblGrid>
                <a:gridCol w="1910388">
                  <a:extLst>
                    <a:ext uri="{9D8B030D-6E8A-4147-A177-3AD203B41FA5}">
                      <a16:colId xmlns:a16="http://schemas.microsoft.com/office/drawing/2014/main" val="3479380105"/>
                    </a:ext>
                  </a:extLst>
                </a:gridCol>
                <a:gridCol w="3678716">
                  <a:extLst>
                    <a:ext uri="{9D8B030D-6E8A-4147-A177-3AD203B41FA5}">
                      <a16:colId xmlns:a16="http://schemas.microsoft.com/office/drawing/2014/main" val="341450608"/>
                    </a:ext>
                  </a:extLst>
                </a:gridCol>
                <a:gridCol w="4081669">
                  <a:extLst>
                    <a:ext uri="{9D8B030D-6E8A-4147-A177-3AD203B41FA5}">
                      <a16:colId xmlns:a16="http://schemas.microsoft.com/office/drawing/2014/main" val="3787708526"/>
                    </a:ext>
                  </a:extLst>
                </a:gridCol>
              </a:tblGrid>
              <a:tr h="58049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打算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dǎsuàn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to plan</a:t>
                      </a:r>
                      <a:endParaRPr lang="en-US" sz="320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4562501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考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kǎo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to take a test</a:t>
                      </a:r>
                      <a:endParaRPr lang="en-US" sz="320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17254396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如果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rúguǒ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if </a:t>
                      </a:r>
                      <a:endParaRPr lang="en-US" sz="3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74376389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研究生院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yánjiūshēng</a:t>
                      </a: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yuàn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graduate school</a:t>
                      </a:r>
                      <a:endParaRPr lang="en-US" sz="320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42906085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读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dú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to study</a:t>
                      </a:r>
                      <a:endParaRPr lang="en-US" sz="320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6927017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找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zhǎo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to look for</a:t>
                      </a:r>
                      <a:endParaRPr lang="en-US" sz="320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70958878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工作</a:t>
                      </a:r>
                      <a:endParaRPr lang="en-US" sz="3200" kern="120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gōngzuò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job</a:t>
                      </a:r>
                      <a:endParaRPr lang="en-US" sz="320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98411135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留学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 err="1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liúxué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chemeClr val="accent5">
                              <a:lumMod val="50000"/>
                            </a:schemeClr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study abroad</a:t>
                      </a:r>
                      <a:endParaRPr lang="en-US" sz="3200" dirty="0">
                        <a:solidFill>
                          <a:schemeClr val="accent5">
                            <a:lumMod val="50000"/>
                          </a:schemeClr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72070717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3D76FB7-235C-4CDB-A11B-449A6D1ED05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10470" y="594622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83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5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845A14-A453-4748-B3ED-73A803A11B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1270" y="417444"/>
            <a:ext cx="10515600" cy="695049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SCHOOL SYSTEM IN CHINA</a:t>
            </a:r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9D798334-594E-45F3-AEDE-302334EC911B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614658288"/>
              </p:ext>
            </p:extLst>
          </p:nvPr>
        </p:nvGraphicFramePr>
        <p:xfrm>
          <a:off x="493642" y="1232452"/>
          <a:ext cx="5310808" cy="520810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114786">
                  <a:extLst>
                    <a:ext uri="{9D8B030D-6E8A-4147-A177-3AD203B41FA5}">
                      <a16:colId xmlns:a16="http://schemas.microsoft.com/office/drawing/2014/main" val="2979209579"/>
                    </a:ext>
                  </a:extLst>
                </a:gridCol>
                <a:gridCol w="1114786">
                  <a:extLst>
                    <a:ext uri="{9D8B030D-6E8A-4147-A177-3AD203B41FA5}">
                      <a16:colId xmlns:a16="http://schemas.microsoft.com/office/drawing/2014/main" val="1796796609"/>
                    </a:ext>
                  </a:extLst>
                </a:gridCol>
                <a:gridCol w="1689760">
                  <a:extLst>
                    <a:ext uri="{9D8B030D-6E8A-4147-A177-3AD203B41FA5}">
                      <a16:colId xmlns:a16="http://schemas.microsoft.com/office/drawing/2014/main" val="1142081000"/>
                    </a:ext>
                  </a:extLst>
                </a:gridCol>
                <a:gridCol w="1391476">
                  <a:extLst>
                    <a:ext uri="{9D8B030D-6E8A-4147-A177-3AD203B41FA5}">
                      <a16:colId xmlns:a16="http://schemas.microsoft.com/office/drawing/2014/main" val="513196056"/>
                    </a:ext>
                  </a:extLst>
                </a:gridCol>
              </a:tblGrid>
              <a:tr h="857957">
                <a:tc rowSpan="6"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400" b="0" dirty="0">
                          <a:solidFill>
                            <a:schemeClr val="tx1"/>
                          </a:solidFill>
                          <a:effectLst/>
                        </a:rPr>
                        <a:t>小学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dirty="0" err="1">
                          <a:solidFill>
                            <a:schemeClr val="tx1"/>
                          </a:solidFill>
                          <a:effectLst/>
                        </a:rPr>
                        <a:t>xiǎoxué</a:t>
                      </a:r>
                      <a:endParaRPr lang="en-US" sz="2000" b="0" dirty="0">
                        <a:solidFill>
                          <a:schemeClr val="tx1"/>
                        </a:solidFill>
                        <a:effectLst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</a:rPr>
                        <a:t> 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400" b="0" dirty="0">
                          <a:solidFill>
                            <a:schemeClr val="tx1"/>
                          </a:solidFill>
                          <a:effectLst/>
                        </a:rPr>
                        <a:t>一年级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>
                          <a:solidFill>
                            <a:schemeClr val="tx1"/>
                          </a:solidFill>
                          <a:effectLst/>
                        </a:rPr>
                        <a:t>yī niánjí</a:t>
                      </a:r>
                      <a:endParaRPr lang="en-US" sz="2400" b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dirty="0">
                          <a:solidFill>
                            <a:schemeClr val="tx1"/>
                          </a:solidFill>
                          <a:effectLst/>
                        </a:rPr>
                        <a:t>1st grade</a:t>
                      </a:r>
                      <a:endParaRPr lang="en-US" sz="2400" b="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87098303"/>
                  </a:ext>
                </a:extLst>
              </a:tr>
              <a:tr h="8881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400">
                          <a:solidFill>
                            <a:schemeClr val="tx1"/>
                          </a:solidFill>
                          <a:effectLst/>
                        </a:rPr>
                        <a:t>二年级</a:t>
                      </a:r>
                      <a:endParaRPr lang="en-US" sz="2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tx1"/>
                          </a:solidFill>
                          <a:effectLst/>
                        </a:rPr>
                        <a:t>èr niánjí</a:t>
                      </a:r>
                      <a:endParaRPr lang="en-US" sz="2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tx1"/>
                          </a:solidFill>
                          <a:effectLst/>
                        </a:rPr>
                        <a:t>2nd grade</a:t>
                      </a:r>
                      <a:endParaRPr lang="en-US" sz="2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51494163"/>
                  </a:ext>
                </a:extLst>
              </a:tr>
              <a:tr h="85795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400" dirty="0">
                          <a:solidFill>
                            <a:schemeClr val="tx1"/>
                          </a:solidFill>
                          <a:effectLst/>
                        </a:rPr>
                        <a:t>三年级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tx1"/>
                          </a:solidFill>
                          <a:effectLst/>
                        </a:rPr>
                        <a:t>sān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effectLst/>
                        </a:rPr>
                        <a:t>niánjí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</a:rPr>
                        <a:t>3rd grade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92747255"/>
                  </a:ext>
                </a:extLst>
              </a:tr>
              <a:tr h="85795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400">
                          <a:solidFill>
                            <a:schemeClr val="tx1"/>
                          </a:solidFill>
                          <a:effectLst/>
                        </a:rPr>
                        <a:t>四年级</a:t>
                      </a:r>
                      <a:endParaRPr lang="en-US" sz="2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tx1"/>
                          </a:solidFill>
                          <a:effectLst/>
                        </a:rPr>
                        <a:t>sì niánjí</a:t>
                      </a:r>
                      <a:endParaRPr lang="en-US" sz="2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</a:rPr>
                        <a:t>4th grade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59241548"/>
                  </a:ext>
                </a:extLst>
              </a:tr>
              <a:tr h="88813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400">
                          <a:solidFill>
                            <a:schemeClr val="tx1"/>
                          </a:solidFill>
                          <a:effectLst/>
                        </a:rPr>
                        <a:t>五年级</a:t>
                      </a:r>
                      <a:endParaRPr lang="en-US" sz="2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 err="1">
                          <a:solidFill>
                            <a:schemeClr val="tx1"/>
                          </a:solidFill>
                          <a:effectLst/>
                        </a:rPr>
                        <a:t>wǔ</a:t>
                      </a: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</a:rPr>
                        <a:t> </a:t>
                      </a:r>
                      <a:r>
                        <a:rPr lang="en-US" sz="2400" dirty="0" err="1">
                          <a:solidFill>
                            <a:schemeClr val="tx1"/>
                          </a:solidFill>
                          <a:effectLst/>
                        </a:rPr>
                        <a:t>niánjí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tx1"/>
                          </a:solidFill>
                          <a:effectLst/>
                        </a:rPr>
                        <a:t>5th grade</a:t>
                      </a:r>
                      <a:endParaRPr lang="en-US" sz="2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0551062"/>
                  </a:ext>
                </a:extLst>
              </a:tr>
              <a:tr h="85795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2400">
                          <a:solidFill>
                            <a:schemeClr val="tx1"/>
                          </a:solidFill>
                          <a:effectLst/>
                        </a:rPr>
                        <a:t>六年级</a:t>
                      </a:r>
                      <a:endParaRPr lang="en-US" sz="2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>
                          <a:solidFill>
                            <a:schemeClr val="tx1"/>
                          </a:solidFill>
                          <a:effectLst/>
                        </a:rPr>
                        <a:t>liù niánjí</a:t>
                      </a:r>
                      <a:endParaRPr lang="en-US" sz="24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chemeClr val="tx1"/>
                          </a:solidFill>
                          <a:effectLst/>
                        </a:rPr>
                        <a:t>6th grade</a:t>
                      </a:r>
                      <a:endParaRPr lang="en-US" sz="24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2">
                            <a:lumMod val="5000"/>
                            <a:lumOff val="95000"/>
                          </a:schemeClr>
                        </a:gs>
                        <a:gs pos="74000">
                          <a:schemeClr val="accent2">
                            <a:lumMod val="45000"/>
                            <a:lumOff val="55000"/>
                          </a:schemeClr>
                        </a:gs>
                        <a:gs pos="83000">
                          <a:schemeClr val="accent2">
                            <a:lumMod val="45000"/>
                            <a:lumOff val="55000"/>
                          </a:schemeClr>
                        </a:gs>
                        <a:gs pos="100000">
                          <a:schemeClr val="accent2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18262892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2EA71562-8B5F-4B1E-BAC8-1A9888D267F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82175074"/>
              </p:ext>
            </p:extLst>
          </p:nvPr>
        </p:nvGraphicFramePr>
        <p:xfrm>
          <a:off x="6196767" y="1232453"/>
          <a:ext cx="5310808" cy="5208103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1250881">
                  <a:extLst>
                    <a:ext uri="{9D8B030D-6E8A-4147-A177-3AD203B41FA5}">
                      <a16:colId xmlns:a16="http://schemas.microsoft.com/office/drawing/2014/main" val="2902119938"/>
                    </a:ext>
                  </a:extLst>
                </a:gridCol>
                <a:gridCol w="1154662">
                  <a:extLst>
                    <a:ext uri="{9D8B030D-6E8A-4147-A177-3AD203B41FA5}">
                      <a16:colId xmlns:a16="http://schemas.microsoft.com/office/drawing/2014/main" val="2304367424"/>
                    </a:ext>
                  </a:extLst>
                </a:gridCol>
                <a:gridCol w="1364646">
                  <a:extLst>
                    <a:ext uri="{9D8B030D-6E8A-4147-A177-3AD203B41FA5}">
                      <a16:colId xmlns:a16="http://schemas.microsoft.com/office/drawing/2014/main" val="867321329"/>
                    </a:ext>
                  </a:extLst>
                </a:gridCol>
                <a:gridCol w="1540619">
                  <a:extLst>
                    <a:ext uri="{9D8B030D-6E8A-4147-A177-3AD203B41FA5}">
                      <a16:colId xmlns:a16="http://schemas.microsoft.com/office/drawing/2014/main" val="3766482606"/>
                    </a:ext>
                  </a:extLst>
                </a:gridCol>
              </a:tblGrid>
              <a:tr h="1069820">
                <a:tc rowSpan="3"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初中</a:t>
                      </a:r>
                      <a:b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</a:br>
                      <a:r>
                        <a:rPr lang="en-US" sz="2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chūzhōng</a:t>
                      </a:r>
                      <a:endParaRPr lang="en-US" sz="24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初一</a:t>
                      </a:r>
                      <a:endParaRPr lang="en-US" sz="2400" b="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chū</a:t>
                      </a:r>
                      <a:r>
                        <a:rPr lang="en-US" sz="2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 </a:t>
                      </a:r>
                      <a:r>
                        <a:rPr lang="en-US" sz="24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yī</a:t>
                      </a:r>
                      <a:endParaRPr lang="en-US" sz="24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7th grade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9650617"/>
                  </a:ext>
                </a:extLst>
              </a:tr>
              <a:tr h="8692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初二</a:t>
                      </a:r>
                      <a:endParaRPr lang="en-US" sz="2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chū èr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8th grade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10161136"/>
                  </a:ext>
                </a:extLst>
              </a:tr>
              <a:tr h="72017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初三</a:t>
                      </a:r>
                      <a:endParaRPr lang="en-US" sz="2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chū sān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9th grade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4">
                            <a:lumMod val="5000"/>
                            <a:lumOff val="95000"/>
                          </a:schemeClr>
                        </a:gs>
                        <a:gs pos="74000">
                          <a:schemeClr val="accent4">
                            <a:lumMod val="45000"/>
                            <a:lumOff val="55000"/>
                          </a:schemeClr>
                        </a:gs>
                        <a:gs pos="83000">
                          <a:schemeClr val="accent4">
                            <a:lumMod val="45000"/>
                            <a:lumOff val="55000"/>
                          </a:schemeClr>
                        </a:gs>
                        <a:gs pos="100000">
                          <a:schemeClr val="accent4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90965959"/>
                  </a:ext>
                </a:extLst>
              </a:tr>
              <a:tr h="839759">
                <a:tc rowSpan="3"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高中</a:t>
                      </a:r>
                      <a:endParaRPr lang="en-US" sz="24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000" b="0" kern="1200" dirty="0" err="1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gāozhōng</a:t>
                      </a:r>
                      <a:endParaRPr lang="en-US" sz="2000" b="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高一</a:t>
                      </a:r>
                      <a:endParaRPr lang="en-US" sz="2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gāo yī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10th grade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568323212"/>
                  </a:ext>
                </a:extLst>
              </a:tr>
              <a:tr h="86929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高二</a:t>
                      </a:r>
                      <a:endParaRPr lang="en-US" sz="2400" kern="120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gāo'èr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11th grade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34847662"/>
                  </a:ext>
                </a:extLst>
              </a:tr>
              <a:tr h="83975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高三</a:t>
                      </a:r>
                      <a:endParaRPr lang="en-US" sz="2400" kern="1200" dirty="0">
                        <a:solidFill>
                          <a:schemeClr val="dk1"/>
                        </a:solidFill>
                        <a:effectLst/>
                        <a:latin typeface="+mn-lt"/>
                        <a:ea typeface="+mn-ea"/>
                        <a:cs typeface="+mn-cs"/>
                      </a:endParaRP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gāo sān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12th grade</a:t>
                      </a:r>
                    </a:p>
                  </a:txBody>
                  <a:tcPr marL="68580" marR="68580" marT="0" marB="0">
                    <a:gradFill flip="none" rotWithShape="1">
                      <a:gsLst>
                        <a:gs pos="0">
                          <a:schemeClr val="accent6">
                            <a:lumMod val="5000"/>
                            <a:lumOff val="95000"/>
                          </a:schemeClr>
                        </a:gs>
                        <a:gs pos="74000">
                          <a:schemeClr val="accent6">
                            <a:lumMod val="45000"/>
                            <a:lumOff val="55000"/>
                          </a:schemeClr>
                        </a:gs>
                        <a:gs pos="83000">
                          <a:schemeClr val="accent6">
                            <a:lumMod val="45000"/>
                            <a:lumOff val="55000"/>
                          </a:schemeClr>
                        </a:gs>
                        <a:gs pos="100000">
                          <a:schemeClr val="accent6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4221512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949412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8170</TotalTime>
  <Words>2854</Words>
  <Application>Microsoft Office PowerPoint</Application>
  <PresentationFormat>Widescreen</PresentationFormat>
  <Paragraphs>693</Paragraphs>
  <Slides>46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46</vt:i4>
      </vt:variant>
    </vt:vector>
  </HeadingPairs>
  <TitlesOfParts>
    <vt:vector size="56" baseType="lpstr">
      <vt:lpstr>DengXian</vt:lpstr>
      <vt:lpstr>DengXian</vt:lpstr>
      <vt:lpstr>等线 Light</vt:lpstr>
      <vt:lpstr>SimSun</vt:lpstr>
      <vt:lpstr>Arial</vt:lpstr>
      <vt:lpstr>Calibri</vt:lpstr>
      <vt:lpstr>Calibri Light</vt:lpstr>
      <vt:lpstr>Helvetica</vt:lpstr>
      <vt:lpstr>Times New Roman</vt:lpstr>
      <vt:lpstr>Office Theme</vt:lpstr>
      <vt:lpstr>Unit 8</vt:lpstr>
      <vt:lpstr>COMMUNICATION OBJECTIVES</vt:lpstr>
      <vt:lpstr>M1.1:  Levels of School _ New Words</vt:lpstr>
      <vt:lpstr>M1.1: Levels of School  _ Text</vt:lpstr>
      <vt:lpstr>Drill:她上十年级了。</vt:lpstr>
      <vt:lpstr>Drill: 十年级相当于中国的高一。</vt:lpstr>
      <vt:lpstr>Drill:他才上小学五年级。</vt:lpstr>
      <vt:lpstr>M1.2: Levels of School _ New Words</vt:lpstr>
      <vt:lpstr>SCHOOL SYSTEM IN CHINA</vt:lpstr>
      <vt:lpstr>SCHOOL SYSTEM IN CHINA</vt:lpstr>
      <vt:lpstr>M1.2: Levels of School _ Text</vt:lpstr>
      <vt:lpstr>Drill:你以后有什么打算?</vt:lpstr>
      <vt:lpstr>Drill:我今年就要上大四了</vt:lpstr>
      <vt:lpstr>Drill:如果我考上研究生院，我就去读研。 </vt:lpstr>
      <vt:lpstr>Drill:你想不想去留学？ </vt:lpstr>
      <vt:lpstr>Drill:我还没想过。</vt:lpstr>
      <vt:lpstr>M2.1: School Subjects _ New Words</vt:lpstr>
      <vt:lpstr>M2.1: School Subjects_ Text</vt:lpstr>
      <vt:lpstr>Drill:我是挺喜欢数学的。 </vt:lpstr>
      <vt:lpstr>Drill:我选了文科。</vt:lpstr>
      <vt:lpstr>Drill:这样我就不用学数理化了。 </vt:lpstr>
      <vt:lpstr>Drill:我选了文科，这样我就不用学数理化了。 </vt:lpstr>
      <vt:lpstr>M2.2: School Subjects _ New Words</vt:lpstr>
      <vt:lpstr>M2.2: School Subjects _ Text</vt:lpstr>
      <vt:lpstr>Drill:听和说越来越容易</vt:lpstr>
      <vt:lpstr>Drill:读也还可以，不过写汉字还是挺难的。</vt:lpstr>
      <vt:lpstr>Drill:对我来说，(写汉字）还是挺难的。 </vt:lpstr>
      <vt:lpstr>M3.1: Class Schedule_ New Words</vt:lpstr>
      <vt:lpstr>M3.1: Class Schedule _ Text</vt:lpstr>
      <vt:lpstr>Drill:星期二比较轻松。</vt:lpstr>
      <vt:lpstr>Drill:（星期二我）只上一个半小时的课。 </vt:lpstr>
      <vt:lpstr>Drill:所以不用上课。 </vt:lpstr>
      <vt:lpstr>Drill:你真忙啊。 </vt:lpstr>
      <vt:lpstr>M3.2: Class Schedule _ New Words</vt:lpstr>
      <vt:lpstr>M3.2: Class Schedule _ Text</vt:lpstr>
      <vt:lpstr>Drill:你没看到邮件吗？</vt:lpstr>
      <vt:lpstr>Drill:改到周五早晨了。</vt:lpstr>
      <vt:lpstr>M4.1: Make an Appointment _ New Words</vt:lpstr>
      <vt:lpstr>M4.1: Make an Appointment _ Text</vt:lpstr>
      <vt:lpstr>Drill:我想跟您聊聊考研的事儿。</vt:lpstr>
      <vt:lpstr>Drill:下周一见。</vt:lpstr>
      <vt:lpstr>M4.2: Make an Appointment _ New Words</vt:lpstr>
      <vt:lpstr>M4.2: Make an Appointment _ Text</vt:lpstr>
      <vt:lpstr>Drill:训练以后，我会很累。</vt:lpstr>
      <vt:lpstr>Drill:训练以后，我会很累。</vt:lpstr>
      <vt:lpstr>Drill:我下次约你。</vt:lpstr>
    </vt:vector>
  </TitlesOfParts>
  <Company>College Campus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6</dc:title>
  <dc:creator>Lin Hong</dc:creator>
  <cp:lastModifiedBy>altiris</cp:lastModifiedBy>
  <cp:revision>166</cp:revision>
  <dcterms:created xsi:type="dcterms:W3CDTF">2019-04-01T18:56:15Z</dcterms:created>
  <dcterms:modified xsi:type="dcterms:W3CDTF">2020-06-03T17:56:07Z</dcterms:modified>
</cp:coreProperties>
</file>